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Montserrat"/>
      <p:regular r:id="rId44"/>
      <p:bold r:id="rId45"/>
      <p:italic r:id="rId46"/>
      <p:boldItalic r:id="rId47"/>
    </p:embeddedFont>
    <p:embeddedFont>
      <p:font typeface="Lato"/>
      <p:regular r:id="rId48"/>
      <p:bold r:id="rId49"/>
      <p:italic r:id="rId50"/>
      <p:boldItalic r:id="rId51"/>
    </p:embeddedFont>
    <p:embeddedFont>
      <p:font typeface="Average"/>
      <p:regular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Montserrat-regular.fntdata"/><Relationship Id="rId43" Type="http://schemas.openxmlformats.org/officeDocument/2006/relationships/slide" Target="slides/slide38.xml"/><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regular.fntdata"/><Relationship Id="rId47" Type="http://schemas.openxmlformats.org/officeDocument/2006/relationships/font" Target="fonts/Montserrat-boldItalic.fntdata"/><Relationship Id="rId49"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boldItalic.fntdata"/><Relationship Id="rId50" Type="http://schemas.openxmlformats.org/officeDocument/2006/relationships/font" Target="fonts/Lato-italic.fntdata"/><Relationship Id="rId52" Type="http://schemas.openxmlformats.org/officeDocument/2006/relationships/font" Target="fonts/Average-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f87997393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f87997393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f87997393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f87997393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092bd78e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092bd78e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d092bd78ef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d092bd78ef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d092bd78ef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d092bd78ef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d092bd78ef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d092bd78ef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f87997393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f87997393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f87997393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f87997393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f87997393_0_1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f87997393_0_1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092bd78e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d092bd78e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cf1d29bd9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cf1d29bd9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cf1d29bd9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cf1d29bd9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d092bd78ef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d092bd78ef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cf1d29bd9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cf1d29bd9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d092bd78ef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d092bd78ef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d092bd78ef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d092bd78ef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cf1d29bd9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cf1d29bd9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cf446b702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cf446b702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d0a97fa78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d0a97fa78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d0a97fa78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d0a97fa78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d0a97fa78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d0a97fa78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d0a97fa78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d0a97fa78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 name="Shape 12"/>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4" name="Shape 44"/>
        <p:cNvGrpSpPr/>
        <p:nvPr/>
      </p:nvGrpSpPr>
      <p:grpSpPr>
        <a:xfrm>
          <a:off x="0" y="0"/>
          <a:ext cx="0" cy="0"/>
          <a:chOff x="0" y="0"/>
          <a:chExt cx="0" cy="0"/>
        </a:xfrm>
      </p:grpSpPr>
      <p:grpSp>
        <p:nvGrpSpPr>
          <p:cNvPr id="45" name="Google Shape;45;p11"/>
          <p:cNvGrpSpPr/>
          <p:nvPr/>
        </p:nvGrpSpPr>
        <p:grpSpPr>
          <a:xfrm>
            <a:off x="4406400" y="0"/>
            <a:ext cx="4737600" cy="5143065"/>
            <a:chOff x="4406400" y="0"/>
            <a:chExt cx="4737600" cy="5143065"/>
          </a:xfrm>
        </p:grpSpPr>
        <p:sp>
          <p:nvSpPr>
            <p:cNvPr id="46" name="Google Shape;46;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11"/>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5" name="Google Shape;65;p11"/>
          <p:cNvSpPr txBox="1"/>
          <p:nvPr>
            <p:ph type="title"/>
          </p:nvPr>
        </p:nvSpPr>
        <p:spPr>
          <a:xfrm>
            <a:off x="1297500" y="393750"/>
            <a:ext cx="7038900" cy="914100"/>
          </a:xfrm>
          <a:prstGeom prst="rect">
            <a:avLst/>
          </a:prstGeom>
        </p:spPr>
        <p:txBody>
          <a:bodyPr anchorCtr="0" anchor="ctr" bIns="45700" lIns="91425" spcFirstLastPara="1" rIns="91425" wrap="square" tIns="4570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 name="Shape 66"/>
        <p:cNvGrpSpPr/>
        <p:nvPr/>
      </p:nvGrpSpPr>
      <p:grpSpPr>
        <a:xfrm>
          <a:off x="0" y="0"/>
          <a:ext cx="0" cy="0"/>
          <a:chOff x="0" y="0"/>
          <a:chExt cx="0" cy="0"/>
        </a:xfrm>
      </p:grpSpPr>
      <p:sp>
        <p:nvSpPr>
          <p:cNvPr id="67" name="Google Shape;67;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 name="Google Shape;71;p12"/>
          <p:cNvGrpSpPr/>
          <p:nvPr/>
        </p:nvGrpSpPr>
        <p:grpSpPr>
          <a:xfrm>
            <a:off x="0" y="381001"/>
            <a:ext cx="1037850" cy="1016287"/>
            <a:chOff x="0" y="381001"/>
            <a:chExt cx="1037850" cy="1016287"/>
          </a:xfrm>
        </p:grpSpPr>
        <p:sp>
          <p:nvSpPr>
            <p:cNvPr id="72" name="Google Shape;72;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12"/>
          <p:cNvSpPr txBox="1"/>
          <p:nvPr>
            <p:ph type="title"/>
          </p:nvPr>
        </p:nvSpPr>
        <p:spPr>
          <a:xfrm>
            <a:off x="1297500" y="393750"/>
            <a:ext cx="7038900" cy="914100"/>
          </a:xfrm>
          <a:prstGeom prst="rect">
            <a:avLst/>
          </a:prstGeom>
        </p:spPr>
        <p:txBody>
          <a:bodyPr anchorCtr="0" anchor="ctr" bIns="45700" lIns="91425" spcFirstLastPara="1" rIns="91425" wrap="square" tIns="4570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2"/>
          <p:cNvSpPr txBox="1"/>
          <p:nvPr>
            <p:ph idx="1" type="body"/>
          </p:nvPr>
        </p:nvSpPr>
        <p:spPr>
          <a:xfrm>
            <a:off x="1297500" y="1567550"/>
            <a:ext cx="7038900" cy="2911200"/>
          </a:xfrm>
          <a:prstGeom prst="rect">
            <a:avLst/>
          </a:prstGeom>
        </p:spPr>
        <p:txBody>
          <a:bodyPr anchorCtr="0" anchor="t" bIns="45700" lIns="91425" spcFirstLastPara="1" rIns="91425" wrap="square" tIns="45700">
            <a:normAutofit/>
          </a:bodyPr>
          <a:lstStyle>
            <a:lvl1pPr indent="-431800" lvl="0" marL="457200" rtl="0">
              <a:spcBef>
                <a:spcPts val="640"/>
              </a:spcBef>
              <a:spcAft>
                <a:spcPts val="0"/>
              </a:spcAft>
              <a:buSzPts val="3200"/>
              <a:buChar char="•"/>
              <a:defRPr/>
            </a:lvl1pPr>
            <a:lvl2pPr indent="-406400" lvl="1" marL="914400" rtl="0">
              <a:spcBef>
                <a:spcPts val="560"/>
              </a:spcBef>
              <a:spcAft>
                <a:spcPts val="0"/>
              </a:spcAft>
              <a:buSzPts val="2800"/>
              <a:buChar char="–"/>
              <a:defRPr/>
            </a:lvl2pPr>
            <a:lvl3pPr indent="-381000" lvl="2" marL="1371600" rtl="0">
              <a:spcBef>
                <a:spcPts val="480"/>
              </a:spcBef>
              <a:spcAft>
                <a:spcPts val="0"/>
              </a:spcAft>
              <a:buSzPts val="24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76" name="Google Shape;76;p12"/>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77" name="Shape 77"/>
        <p:cNvGrpSpPr/>
        <p:nvPr/>
      </p:nvGrpSpPr>
      <p:grpSpPr>
        <a:xfrm>
          <a:off x="0" y="0"/>
          <a:ext cx="0" cy="0"/>
          <a:chOff x="0" y="0"/>
          <a:chExt cx="0" cy="0"/>
        </a:xfrm>
      </p:grpSpPr>
      <p:pic>
        <p:nvPicPr>
          <p:cNvPr descr="offset_comp_343059.jpg" id="78" name="Google Shape;78;p13"/>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79" name="Google Shape;79;p13"/>
          <p:cNvSpPr txBox="1"/>
          <p:nvPr>
            <p:ph type="title"/>
          </p:nvPr>
        </p:nvSpPr>
        <p:spPr>
          <a:xfrm>
            <a:off x="1297500" y="393750"/>
            <a:ext cx="7038900" cy="914100"/>
          </a:xfrm>
          <a:prstGeom prst="rect">
            <a:avLst/>
          </a:prstGeom>
        </p:spPr>
        <p:txBody>
          <a:bodyPr anchorCtr="0" anchor="ctr" bIns="45700" lIns="91425" spcFirstLastPara="1" rIns="91425" wrap="square" tIns="4570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0" name="Google Shape;80;p13"/>
          <p:cNvSpPr txBox="1"/>
          <p:nvPr>
            <p:ph idx="1" type="body"/>
          </p:nvPr>
        </p:nvSpPr>
        <p:spPr>
          <a:xfrm>
            <a:off x="4018025" y="1567550"/>
            <a:ext cx="4318500" cy="1766700"/>
          </a:xfrm>
          <a:prstGeom prst="rect">
            <a:avLst/>
          </a:prstGeom>
        </p:spPr>
        <p:txBody>
          <a:bodyPr anchorCtr="0" anchor="t" bIns="45700" lIns="91425" spcFirstLastPara="1" rIns="91425" wrap="square" tIns="45700">
            <a:normAutofit/>
          </a:bodyPr>
          <a:lstStyle>
            <a:lvl1pPr indent="-431800" lvl="0" marL="457200" rtl="0">
              <a:spcBef>
                <a:spcPts val="640"/>
              </a:spcBef>
              <a:spcAft>
                <a:spcPts val="0"/>
              </a:spcAft>
              <a:buClr>
                <a:schemeClr val="dk2"/>
              </a:buClr>
              <a:buSzPts val="3200"/>
              <a:buChar char="•"/>
              <a:defRPr>
                <a:solidFill>
                  <a:schemeClr val="dk2"/>
                </a:solidFill>
              </a:defRPr>
            </a:lvl1pPr>
            <a:lvl2pPr indent="-406400" lvl="1" marL="914400" rtl="0">
              <a:spcBef>
                <a:spcPts val="560"/>
              </a:spcBef>
              <a:spcAft>
                <a:spcPts val="0"/>
              </a:spcAft>
              <a:buClr>
                <a:schemeClr val="dk2"/>
              </a:buClr>
              <a:buSzPts val="2800"/>
              <a:buChar char="–"/>
              <a:defRPr>
                <a:solidFill>
                  <a:schemeClr val="dk2"/>
                </a:solidFill>
              </a:defRPr>
            </a:lvl2pPr>
            <a:lvl3pPr indent="-381000" lvl="2" marL="1371600" rtl="0">
              <a:spcBef>
                <a:spcPts val="480"/>
              </a:spcBef>
              <a:spcAft>
                <a:spcPts val="0"/>
              </a:spcAft>
              <a:buClr>
                <a:schemeClr val="dk2"/>
              </a:buClr>
              <a:buSzPts val="2400"/>
              <a:buChar char="•"/>
              <a:defRPr>
                <a:solidFill>
                  <a:schemeClr val="dk2"/>
                </a:solidFill>
              </a:defRPr>
            </a:lvl3pPr>
            <a:lvl4pPr indent="-355600" lvl="3" marL="1828800" rtl="0">
              <a:spcBef>
                <a:spcPts val="400"/>
              </a:spcBef>
              <a:spcAft>
                <a:spcPts val="0"/>
              </a:spcAft>
              <a:buClr>
                <a:schemeClr val="dk2"/>
              </a:buClr>
              <a:buSzPts val="2000"/>
              <a:buChar char="–"/>
              <a:defRPr>
                <a:solidFill>
                  <a:schemeClr val="dk2"/>
                </a:solidFill>
              </a:defRPr>
            </a:lvl4pPr>
            <a:lvl5pPr indent="-355600" lvl="4" marL="2286000" rtl="0">
              <a:spcBef>
                <a:spcPts val="400"/>
              </a:spcBef>
              <a:spcAft>
                <a:spcPts val="0"/>
              </a:spcAft>
              <a:buClr>
                <a:schemeClr val="dk2"/>
              </a:buClr>
              <a:buSzPts val="2000"/>
              <a:buChar char="»"/>
              <a:defRPr>
                <a:solidFill>
                  <a:schemeClr val="dk2"/>
                </a:solidFill>
              </a:defRPr>
            </a:lvl5pPr>
            <a:lvl6pPr indent="-355600" lvl="5" marL="2743200" rtl="0">
              <a:spcBef>
                <a:spcPts val="400"/>
              </a:spcBef>
              <a:spcAft>
                <a:spcPts val="0"/>
              </a:spcAft>
              <a:buClr>
                <a:schemeClr val="dk2"/>
              </a:buClr>
              <a:buSzPts val="2000"/>
              <a:buChar char="•"/>
              <a:defRPr>
                <a:solidFill>
                  <a:schemeClr val="dk2"/>
                </a:solidFill>
              </a:defRPr>
            </a:lvl6pPr>
            <a:lvl7pPr indent="-355600" lvl="6" marL="3200400" rtl="0">
              <a:spcBef>
                <a:spcPts val="400"/>
              </a:spcBef>
              <a:spcAft>
                <a:spcPts val="0"/>
              </a:spcAft>
              <a:buClr>
                <a:schemeClr val="dk2"/>
              </a:buClr>
              <a:buSzPts val="2000"/>
              <a:buChar char="•"/>
              <a:defRPr>
                <a:solidFill>
                  <a:schemeClr val="dk2"/>
                </a:solidFill>
              </a:defRPr>
            </a:lvl7pPr>
            <a:lvl8pPr indent="-355600" lvl="7" marL="3657600" rtl="0">
              <a:spcBef>
                <a:spcPts val="400"/>
              </a:spcBef>
              <a:spcAft>
                <a:spcPts val="0"/>
              </a:spcAft>
              <a:buClr>
                <a:schemeClr val="dk2"/>
              </a:buClr>
              <a:buSzPts val="2000"/>
              <a:buChar char="•"/>
              <a:defRPr>
                <a:solidFill>
                  <a:schemeClr val="dk2"/>
                </a:solidFill>
              </a:defRPr>
            </a:lvl8pPr>
            <a:lvl9pPr indent="-355600" lvl="8" marL="4114800" rtl="0">
              <a:spcBef>
                <a:spcPts val="400"/>
              </a:spcBef>
              <a:spcAft>
                <a:spcPts val="0"/>
              </a:spcAft>
              <a:buClr>
                <a:schemeClr val="dk2"/>
              </a:buClr>
              <a:buSzPts val="2000"/>
              <a:buChar char="•"/>
              <a:defRPr>
                <a:solidFill>
                  <a:schemeClr val="dk2"/>
                </a:solidFill>
              </a:defRPr>
            </a:lvl9pPr>
          </a:lstStyle>
          <a:p/>
        </p:txBody>
      </p:sp>
      <p:sp>
        <p:nvSpPr>
          <p:cNvPr id="81" name="Google Shape;81;p13"/>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13">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13"/>
          <p:cNvGrpSpPr/>
          <p:nvPr/>
        </p:nvGrpSpPr>
        <p:grpSpPr>
          <a:xfrm>
            <a:off x="0" y="381001"/>
            <a:ext cx="1037850" cy="1016287"/>
            <a:chOff x="0" y="381001"/>
            <a:chExt cx="1037850" cy="1016287"/>
          </a:xfrm>
        </p:grpSpPr>
        <p:sp>
          <p:nvSpPr>
            <p:cNvPr id="87" name="Google Shape;87;p1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9" name="Shape 89"/>
        <p:cNvGrpSpPr/>
        <p:nvPr/>
      </p:nvGrpSpPr>
      <p:grpSpPr>
        <a:xfrm>
          <a:off x="0" y="0"/>
          <a:ext cx="0" cy="0"/>
          <a:chOff x="0" y="0"/>
          <a:chExt cx="0" cy="0"/>
        </a:xfrm>
      </p:grpSpPr>
      <p:sp>
        <p:nvSpPr>
          <p:cNvPr id="90" name="Google Shape;90;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4"/>
          <p:cNvGrpSpPr/>
          <p:nvPr/>
        </p:nvGrpSpPr>
        <p:grpSpPr>
          <a:xfrm>
            <a:off x="0" y="381001"/>
            <a:ext cx="1037850" cy="1016287"/>
            <a:chOff x="0" y="381001"/>
            <a:chExt cx="1037850" cy="1016287"/>
          </a:xfrm>
        </p:grpSpPr>
        <p:sp>
          <p:nvSpPr>
            <p:cNvPr id="95" name="Google Shape;95;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4"/>
          <p:cNvSpPr txBox="1"/>
          <p:nvPr>
            <p:ph type="title"/>
          </p:nvPr>
        </p:nvSpPr>
        <p:spPr>
          <a:xfrm>
            <a:off x="1297500" y="393750"/>
            <a:ext cx="3798900" cy="1493100"/>
          </a:xfrm>
          <a:prstGeom prst="rect">
            <a:avLst/>
          </a:prstGeom>
        </p:spPr>
        <p:txBody>
          <a:bodyPr anchorCtr="0" anchor="ctr" bIns="45700" lIns="91425" spcFirstLastPara="1" rIns="91425" wrap="square" tIns="4570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14"/>
          <p:cNvSpPr txBox="1"/>
          <p:nvPr>
            <p:ph idx="1" type="body"/>
          </p:nvPr>
        </p:nvSpPr>
        <p:spPr>
          <a:xfrm>
            <a:off x="1297500" y="1972550"/>
            <a:ext cx="3798900" cy="2415900"/>
          </a:xfrm>
          <a:prstGeom prst="rect">
            <a:avLst/>
          </a:prstGeom>
        </p:spPr>
        <p:txBody>
          <a:bodyPr anchorCtr="0" anchor="t" bIns="45700" lIns="91425" spcFirstLastPara="1" rIns="91425" wrap="square" tIns="45700">
            <a:normAutofit/>
          </a:bodyPr>
          <a:lstStyle>
            <a:lvl1pPr indent="-431800" lvl="0" marL="457200" rtl="0">
              <a:spcBef>
                <a:spcPts val="640"/>
              </a:spcBef>
              <a:spcAft>
                <a:spcPts val="0"/>
              </a:spcAft>
              <a:buSzPts val="3200"/>
              <a:buChar char="•"/>
              <a:defRPr/>
            </a:lvl1pPr>
            <a:lvl2pPr indent="-406400" lvl="1" marL="914400" rtl="0">
              <a:spcBef>
                <a:spcPts val="560"/>
              </a:spcBef>
              <a:spcAft>
                <a:spcPts val="0"/>
              </a:spcAft>
              <a:buSzPts val="2800"/>
              <a:buChar char="–"/>
              <a:defRPr/>
            </a:lvl2pPr>
            <a:lvl3pPr indent="-381000" lvl="2" marL="1371600" rtl="0">
              <a:spcBef>
                <a:spcPts val="480"/>
              </a:spcBef>
              <a:spcAft>
                <a:spcPts val="0"/>
              </a:spcAft>
              <a:buSzPts val="24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99" name="Google Shape;99;p14"/>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0" name="Shape 100"/>
        <p:cNvGrpSpPr/>
        <p:nvPr/>
      </p:nvGrpSpPr>
      <p:grpSpPr>
        <a:xfrm>
          <a:off x="0" y="0"/>
          <a:ext cx="0" cy="0"/>
          <a:chOff x="0" y="0"/>
          <a:chExt cx="0" cy="0"/>
        </a:xfrm>
      </p:grpSpPr>
      <p:sp>
        <p:nvSpPr>
          <p:cNvPr id="101" name="Google Shape;101;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 name="Google Shape;105;p15"/>
          <p:cNvGrpSpPr/>
          <p:nvPr/>
        </p:nvGrpSpPr>
        <p:grpSpPr>
          <a:xfrm>
            <a:off x="0" y="381001"/>
            <a:ext cx="1037850" cy="1016287"/>
            <a:chOff x="0" y="381001"/>
            <a:chExt cx="1037850" cy="1016287"/>
          </a:xfrm>
        </p:grpSpPr>
        <p:sp>
          <p:nvSpPr>
            <p:cNvPr id="106" name="Google Shape;106;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 name="Google Shape;108;p15"/>
          <p:cNvSpPr txBox="1"/>
          <p:nvPr>
            <p:ph type="title"/>
          </p:nvPr>
        </p:nvSpPr>
        <p:spPr>
          <a:xfrm>
            <a:off x="1297500" y="1658325"/>
            <a:ext cx="3036300" cy="1751700"/>
          </a:xfrm>
          <a:prstGeom prst="rect">
            <a:avLst/>
          </a:prstGeom>
        </p:spPr>
        <p:txBody>
          <a:bodyPr anchorCtr="0" anchor="ctr" bIns="45700" lIns="91425" spcFirstLastPara="1" rIns="91425" wrap="square" tIns="4570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9" name="Google Shape;109;p15"/>
          <p:cNvSpPr txBox="1"/>
          <p:nvPr>
            <p:ph idx="1" type="subTitle"/>
          </p:nvPr>
        </p:nvSpPr>
        <p:spPr>
          <a:xfrm>
            <a:off x="1297500" y="3538000"/>
            <a:ext cx="3036300" cy="506100"/>
          </a:xfrm>
          <a:prstGeom prst="rect">
            <a:avLst/>
          </a:prstGeom>
        </p:spPr>
        <p:txBody>
          <a:bodyPr anchorCtr="0" anchor="t" bIns="45700" lIns="91425" spcFirstLastPara="1" rIns="91425" wrap="square" tIns="45700">
            <a:normAutofit/>
          </a:bodyPr>
          <a:lstStyle>
            <a:lvl1pPr lvl="0" rtl="0">
              <a:lnSpc>
                <a:spcPct val="100000"/>
              </a:lnSpc>
              <a:spcBef>
                <a:spcPts val="640"/>
              </a:spcBef>
              <a:spcAft>
                <a:spcPts val="0"/>
              </a:spcAft>
              <a:buSzPts val="3200"/>
              <a:buNone/>
              <a:defRPr/>
            </a:lvl1pPr>
            <a:lvl2pPr lvl="1" rtl="0">
              <a:lnSpc>
                <a:spcPct val="100000"/>
              </a:lnSpc>
              <a:spcBef>
                <a:spcPts val="560"/>
              </a:spcBef>
              <a:spcAft>
                <a:spcPts val="0"/>
              </a:spcAft>
              <a:buSzPts val="1300"/>
              <a:buNone/>
              <a:defRPr sz="1300"/>
            </a:lvl2pPr>
            <a:lvl3pPr lvl="2" rtl="0">
              <a:lnSpc>
                <a:spcPct val="100000"/>
              </a:lnSpc>
              <a:spcBef>
                <a:spcPts val="480"/>
              </a:spcBef>
              <a:spcAft>
                <a:spcPts val="0"/>
              </a:spcAft>
              <a:buSzPts val="1300"/>
              <a:buNone/>
              <a:defRPr sz="1300"/>
            </a:lvl3pPr>
            <a:lvl4pPr lvl="3" rtl="0">
              <a:lnSpc>
                <a:spcPct val="100000"/>
              </a:lnSpc>
              <a:spcBef>
                <a:spcPts val="400"/>
              </a:spcBef>
              <a:spcAft>
                <a:spcPts val="0"/>
              </a:spcAft>
              <a:buSzPts val="1300"/>
              <a:buNone/>
              <a:defRPr sz="1300"/>
            </a:lvl4pPr>
            <a:lvl5pPr lvl="4" rtl="0">
              <a:lnSpc>
                <a:spcPct val="100000"/>
              </a:lnSpc>
              <a:spcBef>
                <a:spcPts val="400"/>
              </a:spcBef>
              <a:spcAft>
                <a:spcPts val="0"/>
              </a:spcAft>
              <a:buSzPts val="1300"/>
              <a:buNone/>
              <a:defRPr sz="1300"/>
            </a:lvl5pPr>
            <a:lvl6pPr lvl="5" rtl="0">
              <a:lnSpc>
                <a:spcPct val="100000"/>
              </a:lnSpc>
              <a:spcBef>
                <a:spcPts val="400"/>
              </a:spcBef>
              <a:spcAft>
                <a:spcPts val="0"/>
              </a:spcAft>
              <a:buSzPts val="1300"/>
              <a:buNone/>
              <a:defRPr sz="1300"/>
            </a:lvl6pPr>
            <a:lvl7pPr lvl="6" rtl="0">
              <a:lnSpc>
                <a:spcPct val="100000"/>
              </a:lnSpc>
              <a:spcBef>
                <a:spcPts val="400"/>
              </a:spcBef>
              <a:spcAft>
                <a:spcPts val="0"/>
              </a:spcAft>
              <a:buSzPts val="1300"/>
              <a:buNone/>
              <a:defRPr sz="1300"/>
            </a:lvl7pPr>
            <a:lvl8pPr lvl="7" rtl="0">
              <a:lnSpc>
                <a:spcPct val="100000"/>
              </a:lnSpc>
              <a:spcBef>
                <a:spcPts val="400"/>
              </a:spcBef>
              <a:spcAft>
                <a:spcPts val="0"/>
              </a:spcAft>
              <a:buSzPts val="1300"/>
              <a:buNone/>
              <a:defRPr sz="1300"/>
            </a:lvl8pPr>
            <a:lvl9pPr lvl="8" rtl="0">
              <a:lnSpc>
                <a:spcPct val="100000"/>
              </a:lnSpc>
              <a:spcBef>
                <a:spcPts val="400"/>
              </a:spcBef>
              <a:spcAft>
                <a:spcPts val="0"/>
              </a:spcAft>
              <a:buSzPts val="1300"/>
              <a:buNone/>
              <a:defRPr sz="1300"/>
            </a:lvl9pPr>
          </a:lstStyle>
          <a:p/>
        </p:txBody>
      </p:sp>
      <p:sp>
        <p:nvSpPr>
          <p:cNvPr id="110" name="Google Shape;110;p15"/>
          <p:cNvSpPr txBox="1"/>
          <p:nvPr>
            <p:ph idx="2" type="body"/>
          </p:nvPr>
        </p:nvSpPr>
        <p:spPr>
          <a:xfrm>
            <a:off x="4648200" y="1696600"/>
            <a:ext cx="3676800" cy="2347500"/>
          </a:xfrm>
          <a:prstGeom prst="rect">
            <a:avLst/>
          </a:prstGeom>
        </p:spPr>
        <p:txBody>
          <a:bodyPr anchorCtr="0" anchor="t" bIns="45700" lIns="91425" spcFirstLastPara="1" rIns="91425" wrap="square" tIns="45700">
            <a:normAutofit/>
          </a:bodyPr>
          <a:lstStyle>
            <a:lvl1pPr indent="-431800" lvl="0" marL="457200" rtl="0">
              <a:spcBef>
                <a:spcPts val="640"/>
              </a:spcBef>
              <a:spcAft>
                <a:spcPts val="0"/>
              </a:spcAft>
              <a:buSzPts val="3200"/>
              <a:buChar char="•"/>
              <a:defRPr/>
            </a:lvl1pPr>
            <a:lvl2pPr indent="-406400" lvl="1" marL="914400" rtl="0">
              <a:spcBef>
                <a:spcPts val="560"/>
              </a:spcBef>
              <a:spcAft>
                <a:spcPts val="0"/>
              </a:spcAft>
              <a:buSzPts val="2800"/>
              <a:buChar char="–"/>
              <a:defRPr/>
            </a:lvl2pPr>
            <a:lvl3pPr indent="-381000" lvl="2" marL="1371600" rtl="0">
              <a:spcBef>
                <a:spcPts val="480"/>
              </a:spcBef>
              <a:spcAft>
                <a:spcPts val="0"/>
              </a:spcAft>
              <a:buSzPts val="24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111" name="Google Shape;111;p15"/>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12" name="Shape 112"/>
        <p:cNvGrpSpPr/>
        <p:nvPr/>
      </p:nvGrpSpPr>
      <p:grpSpPr>
        <a:xfrm>
          <a:off x="0" y="0"/>
          <a:ext cx="0" cy="0"/>
          <a:chOff x="0" y="0"/>
          <a:chExt cx="0" cy="0"/>
        </a:xfrm>
      </p:grpSpPr>
      <p:sp>
        <p:nvSpPr>
          <p:cNvPr id="113" name="Google Shape;113;p16"/>
          <p:cNvSpPr txBox="1"/>
          <p:nvPr>
            <p:ph type="title"/>
          </p:nvPr>
        </p:nvSpPr>
        <p:spPr>
          <a:xfrm>
            <a:off x="361071" y="1924852"/>
            <a:ext cx="2304900" cy="1797300"/>
          </a:xfrm>
          <a:prstGeom prst="rect">
            <a:avLst/>
          </a:prstGeom>
        </p:spPr>
        <p:txBody>
          <a:bodyPr anchorCtr="0" anchor="ctr" bIns="45700" lIns="91425" spcFirstLastPara="1" rIns="91425" wrap="square" tIns="4570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14" name="Google Shape;114;p1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txBox="1"/>
          <p:nvPr>
            <p:ph idx="1" type="body"/>
          </p:nvPr>
        </p:nvSpPr>
        <p:spPr>
          <a:xfrm>
            <a:off x="6451271" y="1924850"/>
            <a:ext cx="2304900" cy="1797300"/>
          </a:xfrm>
          <a:prstGeom prst="rect">
            <a:avLst/>
          </a:prstGeom>
        </p:spPr>
        <p:txBody>
          <a:bodyPr anchorCtr="0" anchor="t" bIns="45700" lIns="91425" spcFirstLastPara="1" rIns="91425" wrap="square" tIns="45700">
            <a:normAutofit/>
          </a:bodyPr>
          <a:lstStyle>
            <a:lvl1pPr indent="-298450" lvl="0" marL="457200" rtl="0">
              <a:spcBef>
                <a:spcPts val="640"/>
              </a:spcBef>
              <a:spcAft>
                <a:spcPts val="0"/>
              </a:spcAft>
              <a:buClr>
                <a:schemeClr val="dk1"/>
              </a:buClr>
              <a:buSzPts val="1100"/>
              <a:buChar char="•"/>
              <a:defRPr sz="1100">
                <a:solidFill>
                  <a:schemeClr val="dk1"/>
                </a:solidFill>
              </a:defRPr>
            </a:lvl1pPr>
            <a:lvl2pPr indent="-406400" lvl="1" marL="914400" rtl="0">
              <a:spcBef>
                <a:spcPts val="560"/>
              </a:spcBef>
              <a:spcAft>
                <a:spcPts val="0"/>
              </a:spcAft>
              <a:buClr>
                <a:schemeClr val="dk1"/>
              </a:buClr>
              <a:buSzPts val="2800"/>
              <a:buChar char="–"/>
              <a:defRPr>
                <a:solidFill>
                  <a:schemeClr val="dk1"/>
                </a:solidFill>
              </a:defRPr>
            </a:lvl2pPr>
            <a:lvl3pPr indent="-381000" lvl="2" marL="1371600" rtl="0">
              <a:spcBef>
                <a:spcPts val="480"/>
              </a:spcBef>
              <a:spcAft>
                <a:spcPts val="0"/>
              </a:spcAft>
              <a:buClr>
                <a:schemeClr val="dk1"/>
              </a:buClr>
              <a:buSzPts val="2400"/>
              <a:buChar char="•"/>
              <a:defRPr>
                <a:solidFill>
                  <a:schemeClr val="dk1"/>
                </a:solidFill>
              </a:defRPr>
            </a:lvl3pPr>
            <a:lvl4pPr indent="-355600" lvl="3" marL="1828800" rtl="0">
              <a:spcBef>
                <a:spcPts val="400"/>
              </a:spcBef>
              <a:spcAft>
                <a:spcPts val="0"/>
              </a:spcAft>
              <a:buClr>
                <a:schemeClr val="dk1"/>
              </a:buClr>
              <a:buSzPts val="2000"/>
              <a:buChar char="–"/>
              <a:defRPr>
                <a:solidFill>
                  <a:schemeClr val="dk1"/>
                </a:solidFill>
              </a:defRPr>
            </a:lvl4pPr>
            <a:lvl5pPr indent="-355600" lvl="4" marL="2286000" rtl="0">
              <a:spcBef>
                <a:spcPts val="400"/>
              </a:spcBef>
              <a:spcAft>
                <a:spcPts val="0"/>
              </a:spcAft>
              <a:buClr>
                <a:schemeClr val="dk1"/>
              </a:buClr>
              <a:buSzPts val="2000"/>
              <a:buChar char="»"/>
              <a:defRPr>
                <a:solidFill>
                  <a:schemeClr val="dk1"/>
                </a:solidFill>
              </a:defRPr>
            </a:lvl5pPr>
            <a:lvl6pPr indent="-355600" lvl="5" marL="2743200" rtl="0">
              <a:spcBef>
                <a:spcPts val="400"/>
              </a:spcBef>
              <a:spcAft>
                <a:spcPts val="0"/>
              </a:spcAft>
              <a:buClr>
                <a:schemeClr val="dk1"/>
              </a:buClr>
              <a:buSzPts val="2000"/>
              <a:buChar char="•"/>
              <a:defRPr>
                <a:solidFill>
                  <a:schemeClr val="dk1"/>
                </a:solidFill>
              </a:defRPr>
            </a:lvl6pPr>
            <a:lvl7pPr indent="-355600" lvl="6" marL="3200400" rtl="0">
              <a:spcBef>
                <a:spcPts val="400"/>
              </a:spcBef>
              <a:spcAft>
                <a:spcPts val="0"/>
              </a:spcAft>
              <a:buClr>
                <a:schemeClr val="dk1"/>
              </a:buClr>
              <a:buSzPts val="2000"/>
              <a:buChar char="•"/>
              <a:defRPr>
                <a:solidFill>
                  <a:schemeClr val="dk1"/>
                </a:solidFill>
              </a:defRPr>
            </a:lvl7pPr>
            <a:lvl8pPr indent="-355600" lvl="7" marL="3657600" rtl="0">
              <a:spcBef>
                <a:spcPts val="400"/>
              </a:spcBef>
              <a:spcAft>
                <a:spcPts val="0"/>
              </a:spcAft>
              <a:buClr>
                <a:schemeClr val="dk1"/>
              </a:buClr>
              <a:buSzPts val="2000"/>
              <a:buChar char="•"/>
              <a:defRPr>
                <a:solidFill>
                  <a:schemeClr val="dk1"/>
                </a:solidFill>
              </a:defRPr>
            </a:lvl8pPr>
            <a:lvl9pPr indent="-355600" lvl="8" marL="4114800" rtl="0">
              <a:spcBef>
                <a:spcPts val="400"/>
              </a:spcBef>
              <a:spcAft>
                <a:spcPts val="0"/>
              </a:spcAft>
              <a:buClr>
                <a:schemeClr val="dk1"/>
              </a:buClr>
              <a:buSzPts val="2000"/>
              <a:buChar char="•"/>
              <a:defRPr>
                <a:solidFill>
                  <a:schemeClr val="dk1"/>
                </a:solidFill>
              </a:defRPr>
            </a:lvl9pPr>
          </a:lstStyle>
          <a:p/>
        </p:txBody>
      </p:sp>
      <p:sp>
        <p:nvSpPr>
          <p:cNvPr id="116" name="Google Shape;116;p1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16"/>
          <p:cNvGrpSpPr/>
          <p:nvPr/>
        </p:nvGrpSpPr>
        <p:grpSpPr>
          <a:xfrm>
            <a:off x="0" y="381001"/>
            <a:ext cx="1037850" cy="1016287"/>
            <a:chOff x="0" y="381001"/>
            <a:chExt cx="1037850" cy="1016287"/>
          </a:xfrm>
        </p:grpSpPr>
        <p:sp>
          <p:nvSpPr>
            <p:cNvPr id="121" name="Google Shape;121;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16"/>
          <p:cNvSpPr txBox="1"/>
          <p:nvPr>
            <p:ph idx="2" type="title"/>
          </p:nvPr>
        </p:nvSpPr>
        <p:spPr>
          <a:xfrm>
            <a:off x="1297500" y="459490"/>
            <a:ext cx="3005700" cy="510900"/>
          </a:xfrm>
          <a:prstGeom prst="rect">
            <a:avLst/>
          </a:prstGeom>
        </p:spPr>
        <p:txBody>
          <a:bodyPr anchorCtr="0" anchor="ctr" bIns="45700" lIns="91425" spcFirstLastPara="1" rIns="91425" wrap="square" tIns="45700">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24" name="Google Shape;124;p16"/>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25" name="Shape 125"/>
        <p:cNvGrpSpPr/>
        <p:nvPr/>
      </p:nvGrpSpPr>
      <p:grpSpPr>
        <a:xfrm>
          <a:off x="0" y="0"/>
          <a:ext cx="0" cy="0"/>
          <a:chOff x="0" y="0"/>
          <a:chExt cx="0" cy="0"/>
        </a:xfrm>
      </p:grpSpPr>
      <p:sp>
        <p:nvSpPr>
          <p:cNvPr id="126" name="Google Shape;126;p17"/>
          <p:cNvSpPr txBox="1"/>
          <p:nvPr>
            <p:ph type="title"/>
          </p:nvPr>
        </p:nvSpPr>
        <p:spPr>
          <a:xfrm>
            <a:off x="702850" y="1708619"/>
            <a:ext cx="3333300" cy="1470900"/>
          </a:xfrm>
          <a:prstGeom prst="rect">
            <a:avLst/>
          </a:prstGeom>
        </p:spPr>
        <p:txBody>
          <a:bodyPr anchorCtr="0" anchor="ctr" bIns="45700" lIns="91425" spcFirstLastPara="1" rIns="91425" wrap="square" tIns="4570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7" name="Google Shape;127;p1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17"/>
          <p:cNvGrpSpPr/>
          <p:nvPr/>
        </p:nvGrpSpPr>
        <p:grpSpPr>
          <a:xfrm>
            <a:off x="0" y="381001"/>
            <a:ext cx="1037850" cy="1016287"/>
            <a:chOff x="0" y="381001"/>
            <a:chExt cx="1037850" cy="1016287"/>
          </a:xfrm>
        </p:grpSpPr>
        <p:sp>
          <p:nvSpPr>
            <p:cNvPr id="133" name="Google Shape;133;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17"/>
          <p:cNvSpPr txBox="1"/>
          <p:nvPr>
            <p:ph idx="2" type="title"/>
          </p:nvPr>
        </p:nvSpPr>
        <p:spPr>
          <a:xfrm>
            <a:off x="1297500" y="459490"/>
            <a:ext cx="3005700" cy="510900"/>
          </a:xfrm>
          <a:prstGeom prst="rect">
            <a:avLst/>
          </a:prstGeom>
        </p:spPr>
        <p:txBody>
          <a:bodyPr anchorCtr="0" anchor="ctr" bIns="45700" lIns="91425" spcFirstLastPara="1" rIns="91425" wrap="square" tIns="45700">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36" name="Google Shape;136;p17"/>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37" name="Google Shape;137;p17"/>
          <p:cNvSpPr txBox="1"/>
          <p:nvPr>
            <p:ph idx="1" type="body"/>
          </p:nvPr>
        </p:nvSpPr>
        <p:spPr>
          <a:xfrm>
            <a:off x="702850" y="3625275"/>
            <a:ext cx="3333300" cy="765300"/>
          </a:xfrm>
          <a:prstGeom prst="rect">
            <a:avLst/>
          </a:prstGeom>
        </p:spPr>
        <p:txBody>
          <a:bodyPr anchorCtr="0" anchor="t" bIns="45700" lIns="91425" spcFirstLastPara="1" rIns="91425" wrap="square" tIns="45700">
            <a:normAutofit/>
          </a:bodyPr>
          <a:lstStyle>
            <a:lvl1pPr indent="-298450" lvl="0" marL="457200" rtl="0">
              <a:spcBef>
                <a:spcPts val="640"/>
              </a:spcBef>
              <a:spcAft>
                <a:spcPts val="0"/>
              </a:spcAft>
              <a:buClr>
                <a:schemeClr val="dk1"/>
              </a:buClr>
              <a:buSzPts val="1100"/>
              <a:buChar char="•"/>
              <a:defRPr sz="1100">
                <a:solidFill>
                  <a:schemeClr val="dk1"/>
                </a:solidFill>
              </a:defRPr>
            </a:lvl1pPr>
            <a:lvl2pPr indent="-406400" lvl="1" marL="914400" rtl="0">
              <a:spcBef>
                <a:spcPts val="560"/>
              </a:spcBef>
              <a:spcAft>
                <a:spcPts val="0"/>
              </a:spcAft>
              <a:buClr>
                <a:schemeClr val="dk1"/>
              </a:buClr>
              <a:buSzPts val="2800"/>
              <a:buChar char="–"/>
              <a:defRPr>
                <a:solidFill>
                  <a:schemeClr val="dk1"/>
                </a:solidFill>
              </a:defRPr>
            </a:lvl2pPr>
            <a:lvl3pPr indent="-381000" lvl="2" marL="1371600" rtl="0">
              <a:spcBef>
                <a:spcPts val="480"/>
              </a:spcBef>
              <a:spcAft>
                <a:spcPts val="0"/>
              </a:spcAft>
              <a:buClr>
                <a:schemeClr val="dk1"/>
              </a:buClr>
              <a:buSzPts val="2400"/>
              <a:buChar char="•"/>
              <a:defRPr>
                <a:solidFill>
                  <a:schemeClr val="dk1"/>
                </a:solidFill>
              </a:defRPr>
            </a:lvl3pPr>
            <a:lvl4pPr indent="-355600" lvl="3" marL="1828800" rtl="0">
              <a:spcBef>
                <a:spcPts val="400"/>
              </a:spcBef>
              <a:spcAft>
                <a:spcPts val="0"/>
              </a:spcAft>
              <a:buClr>
                <a:schemeClr val="dk1"/>
              </a:buClr>
              <a:buSzPts val="2000"/>
              <a:buChar char="–"/>
              <a:defRPr>
                <a:solidFill>
                  <a:schemeClr val="dk1"/>
                </a:solidFill>
              </a:defRPr>
            </a:lvl4pPr>
            <a:lvl5pPr indent="-355600" lvl="4" marL="2286000" rtl="0">
              <a:spcBef>
                <a:spcPts val="400"/>
              </a:spcBef>
              <a:spcAft>
                <a:spcPts val="0"/>
              </a:spcAft>
              <a:buClr>
                <a:schemeClr val="dk1"/>
              </a:buClr>
              <a:buSzPts val="2000"/>
              <a:buChar char="»"/>
              <a:defRPr>
                <a:solidFill>
                  <a:schemeClr val="dk1"/>
                </a:solidFill>
              </a:defRPr>
            </a:lvl5pPr>
            <a:lvl6pPr indent="-355600" lvl="5" marL="2743200" rtl="0">
              <a:spcBef>
                <a:spcPts val="400"/>
              </a:spcBef>
              <a:spcAft>
                <a:spcPts val="0"/>
              </a:spcAft>
              <a:buClr>
                <a:schemeClr val="dk1"/>
              </a:buClr>
              <a:buSzPts val="2000"/>
              <a:buChar char="•"/>
              <a:defRPr>
                <a:solidFill>
                  <a:schemeClr val="dk1"/>
                </a:solidFill>
              </a:defRPr>
            </a:lvl6pPr>
            <a:lvl7pPr indent="-355600" lvl="6" marL="3200400" rtl="0">
              <a:spcBef>
                <a:spcPts val="400"/>
              </a:spcBef>
              <a:spcAft>
                <a:spcPts val="0"/>
              </a:spcAft>
              <a:buClr>
                <a:schemeClr val="dk1"/>
              </a:buClr>
              <a:buSzPts val="2000"/>
              <a:buChar char="•"/>
              <a:defRPr>
                <a:solidFill>
                  <a:schemeClr val="dk1"/>
                </a:solidFill>
              </a:defRPr>
            </a:lvl7pPr>
            <a:lvl8pPr indent="-355600" lvl="7" marL="3657600" rtl="0">
              <a:spcBef>
                <a:spcPts val="400"/>
              </a:spcBef>
              <a:spcAft>
                <a:spcPts val="0"/>
              </a:spcAft>
              <a:buClr>
                <a:schemeClr val="dk1"/>
              </a:buClr>
              <a:buSzPts val="2000"/>
              <a:buChar char="•"/>
              <a:defRPr>
                <a:solidFill>
                  <a:schemeClr val="dk1"/>
                </a:solidFill>
              </a:defRPr>
            </a:lvl8pPr>
            <a:lvl9pPr indent="-355600" lvl="8" marL="4114800" rtl="0">
              <a:spcBef>
                <a:spcPts val="400"/>
              </a:spcBef>
              <a:spcAft>
                <a:spcPts val="0"/>
              </a:spcAft>
              <a:buClr>
                <a:schemeClr val="dk1"/>
              </a:buClr>
              <a:buSzPts val="2000"/>
              <a:buChar char="•"/>
              <a:defRPr>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8" name="Shape 138"/>
        <p:cNvGrpSpPr/>
        <p:nvPr/>
      </p:nvGrpSpPr>
      <p:grpSpPr>
        <a:xfrm>
          <a:off x="0" y="0"/>
          <a:ext cx="0" cy="0"/>
          <a:chOff x="0" y="0"/>
          <a:chExt cx="0" cy="0"/>
        </a:xfrm>
      </p:grpSpPr>
      <p:sp>
        <p:nvSpPr>
          <p:cNvPr id="139" name="Google Shape;139;p1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 name="Google Shape;143;p18"/>
          <p:cNvGrpSpPr/>
          <p:nvPr/>
        </p:nvGrpSpPr>
        <p:grpSpPr>
          <a:xfrm>
            <a:off x="0" y="381001"/>
            <a:ext cx="1037850" cy="1016287"/>
            <a:chOff x="0" y="381001"/>
            <a:chExt cx="1037850" cy="1016287"/>
          </a:xfrm>
        </p:grpSpPr>
        <p:sp>
          <p:nvSpPr>
            <p:cNvPr id="144" name="Google Shape;144;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18"/>
          <p:cNvSpPr txBox="1"/>
          <p:nvPr>
            <p:ph type="title"/>
          </p:nvPr>
        </p:nvSpPr>
        <p:spPr>
          <a:xfrm>
            <a:off x="1297500" y="393750"/>
            <a:ext cx="7038900" cy="914100"/>
          </a:xfrm>
          <a:prstGeom prst="rect">
            <a:avLst/>
          </a:prstGeom>
        </p:spPr>
        <p:txBody>
          <a:bodyPr anchorCtr="0" anchor="ctr" bIns="45700" lIns="91425" spcFirstLastPara="1" rIns="91425" wrap="square" tIns="4570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7" name="Google Shape;147;p18"/>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rgbClr val="053166"/>
              </a:buClr>
              <a:buSzPts val="4400"/>
              <a:buFont typeface="Arial"/>
              <a:buNone/>
              <a:defRPr>
                <a:solidFill>
                  <a:srgbClr val="053166"/>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 name="Google Shape;15;p3"/>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rmAutofit/>
          </a:bodyPr>
          <a:lstStyle>
            <a:lvl1pPr lvl="0" rtl="0" algn="ctr">
              <a:spcBef>
                <a:spcPts val="640"/>
              </a:spcBef>
              <a:spcAft>
                <a:spcPts val="0"/>
              </a:spcAft>
              <a:buClr>
                <a:srgbClr val="888888"/>
              </a:buClr>
              <a:buSzPts val="3200"/>
              <a:buNone/>
              <a:defRPr>
                <a:solidFill>
                  <a:srgbClr val="888888"/>
                </a:solidFill>
                <a:latin typeface="Arial"/>
                <a:ea typeface="Arial"/>
                <a:cs typeface="Arial"/>
                <a:sym typeface="Aria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 name="Shape 16"/>
        <p:cNvGrpSpPr/>
        <p:nvPr/>
      </p:nvGrpSpPr>
      <p:grpSpPr>
        <a:xfrm>
          <a:off x="0" y="0"/>
          <a:ext cx="0" cy="0"/>
          <a:chOff x="0" y="0"/>
          <a:chExt cx="0" cy="0"/>
        </a:xfrm>
      </p:grpSpPr>
      <p:sp>
        <p:nvSpPr>
          <p:cNvPr id="17" name="Google Shape;17;p4"/>
          <p:cNvSpPr txBox="1"/>
          <p:nvPr>
            <p:ph type="title"/>
          </p:nvPr>
        </p:nvSpPr>
        <p:spPr>
          <a:xfrm>
            <a:off x="457200" y="393673"/>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4400"/>
              <a:buFont typeface="Arial"/>
              <a:buNone/>
              <a:defRPr>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 name="Google Shape;18;p4"/>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rmAutofit/>
          </a:bodyPr>
          <a:lstStyle>
            <a:lvl1pPr indent="-228600" lvl="0" marL="457200" rtl="0" algn="l">
              <a:spcBef>
                <a:spcPts val="360"/>
              </a:spcBef>
              <a:spcAft>
                <a:spcPts val="0"/>
              </a:spcAft>
              <a:buClr>
                <a:schemeClr val="dk1"/>
              </a:buClr>
              <a:buSzPts val="1800"/>
              <a:buNone/>
              <a:defRPr b="1" sz="1800">
                <a:latin typeface="Arial"/>
                <a:ea typeface="Arial"/>
                <a:cs typeface="Arial"/>
                <a:sym typeface="Arial"/>
              </a:defRPr>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9" name="Google Shape;19;p4"/>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atin typeface="Arial"/>
                <a:ea typeface="Arial"/>
                <a:cs typeface="Arial"/>
                <a:sym typeface="Arial"/>
              </a:defRPr>
            </a:lvl1pPr>
            <a:lvl2pPr indent="-355600" lvl="1" marL="914400" rtl="0" algn="l">
              <a:spcBef>
                <a:spcPts val="400"/>
              </a:spcBef>
              <a:spcAft>
                <a:spcPts val="0"/>
              </a:spcAft>
              <a:buClr>
                <a:schemeClr val="dk1"/>
              </a:buClr>
              <a:buSzPts val="2000"/>
              <a:buChar char="–"/>
              <a:defRPr sz="2000">
                <a:latin typeface="Arial"/>
                <a:ea typeface="Arial"/>
                <a:cs typeface="Arial"/>
                <a:sym typeface="Arial"/>
              </a:defRPr>
            </a:lvl2pPr>
            <a:lvl3pPr indent="-342900" lvl="2" marL="1371600" rtl="0" algn="l">
              <a:spcBef>
                <a:spcPts val="360"/>
              </a:spcBef>
              <a:spcAft>
                <a:spcPts val="0"/>
              </a:spcAft>
              <a:buClr>
                <a:schemeClr val="dk1"/>
              </a:buClr>
              <a:buSzPts val="1800"/>
              <a:buChar char="•"/>
              <a:defRPr sz="1800">
                <a:latin typeface="Arial"/>
                <a:ea typeface="Arial"/>
                <a:cs typeface="Arial"/>
                <a:sym typeface="Arial"/>
              </a:defRPr>
            </a:lvl3pPr>
            <a:lvl4pPr indent="-330200" lvl="3" marL="1828800" rtl="0" algn="l">
              <a:spcBef>
                <a:spcPts val="320"/>
              </a:spcBef>
              <a:spcAft>
                <a:spcPts val="0"/>
              </a:spcAft>
              <a:buClr>
                <a:schemeClr val="dk1"/>
              </a:buClr>
              <a:buSzPts val="1600"/>
              <a:buChar char="–"/>
              <a:defRPr sz="1600">
                <a:latin typeface="Arial"/>
                <a:ea typeface="Arial"/>
                <a:cs typeface="Arial"/>
                <a:sym typeface="Arial"/>
              </a:defRPr>
            </a:lvl4pPr>
            <a:lvl5pPr indent="-330200" lvl="4" marL="2286000" rtl="0" algn="l">
              <a:spcBef>
                <a:spcPts val="320"/>
              </a:spcBef>
              <a:spcAft>
                <a:spcPts val="0"/>
              </a:spcAft>
              <a:buClr>
                <a:schemeClr val="dk1"/>
              </a:buClr>
              <a:buSzPts val="1600"/>
              <a:buChar char="»"/>
              <a:defRPr sz="1600">
                <a:latin typeface="Arial"/>
                <a:ea typeface="Arial"/>
                <a:cs typeface="Arial"/>
                <a:sym typeface="Arial"/>
              </a:defRPr>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20" name="Google Shape;20;p4"/>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rmAutofit/>
          </a:bodyPr>
          <a:lstStyle>
            <a:lvl1pPr indent="-228600" lvl="0" marL="457200" rtl="0" algn="l">
              <a:spcBef>
                <a:spcPts val="400"/>
              </a:spcBef>
              <a:spcAft>
                <a:spcPts val="0"/>
              </a:spcAft>
              <a:buClr>
                <a:schemeClr val="dk1"/>
              </a:buClr>
              <a:buSzPts val="2000"/>
              <a:buNone/>
              <a:defRPr b="1" sz="2000">
                <a:latin typeface="Arial"/>
                <a:ea typeface="Arial"/>
                <a:cs typeface="Arial"/>
                <a:sym typeface="Arial"/>
              </a:defRPr>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21" name="Google Shape;21;p4"/>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atin typeface="Arial"/>
                <a:ea typeface="Arial"/>
                <a:cs typeface="Arial"/>
                <a:sym typeface="Arial"/>
              </a:defRPr>
            </a:lvl1pPr>
            <a:lvl2pPr indent="-355600" lvl="1" marL="914400" rtl="0" algn="l">
              <a:spcBef>
                <a:spcPts val="400"/>
              </a:spcBef>
              <a:spcAft>
                <a:spcPts val="0"/>
              </a:spcAft>
              <a:buClr>
                <a:schemeClr val="dk1"/>
              </a:buClr>
              <a:buSzPts val="2000"/>
              <a:buChar char="–"/>
              <a:defRPr sz="2000">
                <a:latin typeface="Arial"/>
                <a:ea typeface="Arial"/>
                <a:cs typeface="Arial"/>
                <a:sym typeface="Arial"/>
              </a:defRPr>
            </a:lvl2pPr>
            <a:lvl3pPr indent="-342900" lvl="2" marL="1371600" rtl="0" algn="l">
              <a:spcBef>
                <a:spcPts val="360"/>
              </a:spcBef>
              <a:spcAft>
                <a:spcPts val="0"/>
              </a:spcAft>
              <a:buClr>
                <a:schemeClr val="dk1"/>
              </a:buClr>
              <a:buSzPts val="1800"/>
              <a:buChar char="•"/>
              <a:defRPr sz="1800">
                <a:latin typeface="Arial"/>
                <a:ea typeface="Arial"/>
                <a:cs typeface="Arial"/>
                <a:sym typeface="Arial"/>
              </a:defRPr>
            </a:lvl3pPr>
            <a:lvl4pPr indent="-330200" lvl="3" marL="1828800" rtl="0" algn="l">
              <a:spcBef>
                <a:spcPts val="320"/>
              </a:spcBef>
              <a:spcAft>
                <a:spcPts val="0"/>
              </a:spcAft>
              <a:buClr>
                <a:schemeClr val="dk1"/>
              </a:buClr>
              <a:buSzPts val="1600"/>
              <a:buChar char="–"/>
              <a:defRPr sz="1600">
                <a:latin typeface="Arial"/>
                <a:ea typeface="Arial"/>
                <a:cs typeface="Arial"/>
                <a:sym typeface="Arial"/>
              </a:defRPr>
            </a:lvl4pPr>
            <a:lvl5pPr indent="-330200" lvl="4" marL="2286000" rtl="0" algn="l">
              <a:spcBef>
                <a:spcPts val="320"/>
              </a:spcBef>
              <a:spcAft>
                <a:spcPts val="0"/>
              </a:spcAft>
              <a:buClr>
                <a:schemeClr val="dk1"/>
              </a:buClr>
              <a:buSzPts val="1600"/>
              <a:buChar char="»"/>
              <a:defRPr sz="1600">
                <a:latin typeface="Arial"/>
                <a:ea typeface="Arial"/>
                <a:cs typeface="Arial"/>
                <a:sym typeface="Arial"/>
              </a:defRPr>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22" name="Shape 22"/>
        <p:cNvGrpSpPr/>
        <p:nvPr/>
      </p:nvGrpSpPr>
      <p:grpSpPr>
        <a:xfrm>
          <a:off x="0" y="0"/>
          <a:ext cx="0" cy="0"/>
          <a:chOff x="0" y="0"/>
          <a:chExt cx="0" cy="0"/>
        </a:xfrm>
      </p:grpSpPr>
      <p:sp>
        <p:nvSpPr>
          <p:cNvPr id="23" name="Google Shape;23;p5"/>
          <p:cNvSpPr txBox="1"/>
          <p:nvPr>
            <p:ph type="title"/>
          </p:nvPr>
        </p:nvSpPr>
        <p:spPr>
          <a:xfrm>
            <a:off x="457200" y="507517"/>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4400"/>
              <a:buFont typeface="Arial"/>
              <a:buNone/>
              <a:defRPr>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 name="Google Shape;24;p5"/>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431800" lvl="0" marL="457200" rtl="0" algn="l">
              <a:spcBef>
                <a:spcPts val="640"/>
              </a:spcBef>
              <a:spcAft>
                <a:spcPts val="0"/>
              </a:spcAft>
              <a:buClr>
                <a:schemeClr val="dk1"/>
              </a:buClr>
              <a:buSzPts val="3200"/>
              <a:buChar char="•"/>
              <a:defRPr>
                <a:latin typeface="Arial"/>
                <a:ea typeface="Arial"/>
                <a:cs typeface="Arial"/>
                <a:sym typeface="Arial"/>
              </a:defRPr>
            </a:lvl1pPr>
            <a:lvl2pPr indent="-406400" lvl="1" marL="914400" rtl="0" algn="l">
              <a:spcBef>
                <a:spcPts val="560"/>
              </a:spcBef>
              <a:spcAft>
                <a:spcPts val="0"/>
              </a:spcAft>
              <a:buClr>
                <a:schemeClr val="dk1"/>
              </a:buClr>
              <a:buSzPts val="2800"/>
              <a:buChar char="–"/>
              <a:defRPr>
                <a:latin typeface="Arial"/>
                <a:ea typeface="Arial"/>
                <a:cs typeface="Arial"/>
                <a:sym typeface="Arial"/>
              </a:defRPr>
            </a:lvl2pPr>
            <a:lvl3pPr indent="-381000" lvl="2" marL="1371600" rtl="0" algn="l">
              <a:spcBef>
                <a:spcPts val="480"/>
              </a:spcBef>
              <a:spcAft>
                <a:spcPts val="0"/>
              </a:spcAft>
              <a:buClr>
                <a:schemeClr val="dk1"/>
              </a:buClr>
              <a:buSzPts val="2400"/>
              <a:buChar char="•"/>
              <a:defRPr>
                <a:latin typeface="Arial"/>
                <a:ea typeface="Arial"/>
                <a:cs typeface="Arial"/>
                <a:sym typeface="Arial"/>
              </a:defRPr>
            </a:lvl3pPr>
            <a:lvl4pPr indent="-355600" lvl="3" marL="1828800" rtl="0" algn="l">
              <a:spcBef>
                <a:spcPts val="400"/>
              </a:spcBef>
              <a:spcAft>
                <a:spcPts val="0"/>
              </a:spcAft>
              <a:buClr>
                <a:schemeClr val="dk1"/>
              </a:buClr>
              <a:buSzPts val="2000"/>
              <a:buChar char="–"/>
              <a:defRPr>
                <a:latin typeface="Arial"/>
                <a:ea typeface="Arial"/>
                <a:cs typeface="Arial"/>
                <a:sym typeface="Arial"/>
              </a:defRPr>
            </a:lvl4pPr>
            <a:lvl5pPr indent="-355600" lvl="4" marL="2286000" rtl="0" algn="l">
              <a:spcBef>
                <a:spcPts val="400"/>
              </a:spcBef>
              <a:spcAft>
                <a:spcPts val="0"/>
              </a:spcAft>
              <a:buClr>
                <a:schemeClr val="dk1"/>
              </a:buClr>
              <a:buSzPts val="2000"/>
              <a:buChar char="»"/>
              <a:defRPr>
                <a:latin typeface="Arial"/>
                <a:ea typeface="Arial"/>
                <a:cs typeface="Arial"/>
                <a:sym typeface="Arial"/>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 name="Google Shape;25;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26" name="Shape 26"/>
        <p:cNvGrpSpPr/>
        <p:nvPr/>
      </p:nvGrpSpPr>
      <p:grpSpPr>
        <a:xfrm>
          <a:off x="0" y="0"/>
          <a:ext cx="0" cy="0"/>
          <a:chOff x="0" y="0"/>
          <a:chExt cx="0" cy="0"/>
        </a:xfrm>
      </p:grpSpPr>
      <p:sp>
        <p:nvSpPr>
          <p:cNvPr id="27" name="Google Shape;27;p6"/>
          <p:cNvSpPr txBox="1"/>
          <p:nvPr>
            <p:ph type="title"/>
          </p:nvPr>
        </p:nvSpPr>
        <p:spPr>
          <a:xfrm>
            <a:off x="457200" y="402217"/>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4400"/>
              <a:buFont typeface="Arial"/>
              <a:buNone/>
              <a:defRPr>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 name="Google Shape;28;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atin typeface="Arial"/>
                <a:ea typeface="Arial"/>
                <a:cs typeface="Arial"/>
                <a:sym typeface="Arial"/>
              </a:defRPr>
            </a:lvl1pPr>
            <a:lvl2pPr indent="-381000" lvl="1" marL="914400" marR="0" rtl="0" algn="l">
              <a:lnSpc>
                <a:spcPct val="100000"/>
              </a:lnSpc>
              <a:spcBef>
                <a:spcPts val="480"/>
              </a:spcBef>
              <a:spcAft>
                <a:spcPts val="0"/>
              </a:spcAft>
              <a:buClr>
                <a:schemeClr val="dk1"/>
              </a:buClr>
              <a:buSzPts val="2400"/>
              <a:buFont typeface="Arial"/>
              <a:buChar char="–"/>
              <a:defRPr sz="2400">
                <a:latin typeface="Arial"/>
                <a:ea typeface="Arial"/>
                <a:cs typeface="Arial"/>
                <a:sym typeface="Arial"/>
              </a:defRPr>
            </a:lvl2pPr>
            <a:lvl3pPr indent="-355600" lvl="2" marL="1371600" rtl="0" algn="l">
              <a:spcBef>
                <a:spcPts val="400"/>
              </a:spcBef>
              <a:spcAft>
                <a:spcPts val="0"/>
              </a:spcAft>
              <a:buClr>
                <a:schemeClr val="dk1"/>
              </a:buClr>
              <a:buSzPts val="2000"/>
              <a:buChar char="•"/>
              <a:defRPr sz="2000">
                <a:latin typeface="Arial"/>
                <a:ea typeface="Arial"/>
                <a:cs typeface="Arial"/>
                <a:sym typeface="Arial"/>
              </a:defRPr>
            </a:lvl3pPr>
            <a:lvl4pPr indent="-342900" lvl="3" marL="1828800" rtl="0" algn="l">
              <a:spcBef>
                <a:spcPts val="360"/>
              </a:spcBef>
              <a:spcAft>
                <a:spcPts val="0"/>
              </a:spcAft>
              <a:buClr>
                <a:schemeClr val="dk1"/>
              </a:buClr>
              <a:buSzPts val="1800"/>
              <a:buChar char="–"/>
              <a:defRPr sz="1800">
                <a:latin typeface="Arial"/>
                <a:ea typeface="Arial"/>
                <a:cs typeface="Arial"/>
                <a:sym typeface="Arial"/>
              </a:defRPr>
            </a:lvl4pPr>
            <a:lvl5pPr indent="-342900" lvl="4" marL="2286000" rtl="0" algn="l">
              <a:spcBef>
                <a:spcPts val="360"/>
              </a:spcBef>
              <a:spcAft>
                <a:spcPts val="0"/>
              </a:spcAft>
              <a:buClr>
                <a:schemeClr val="dk1"/>
              </a:buClr>
              <a:buSzPts val="1800"/>
              <a:buChar char="»"/>
              <a:defRPr sz="1800">
                <a:latin typeface="Arial"/>
                <a:ea typeface="Arial"/>
                <a:cs typeface="Arial"/>
                <a:sym typeface="Arial"/>
              </a:defRPr>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29" name="Google Shape;29;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atin typeface="Arial"/>
                <a:ea typeface="Arial"/>
                <a:cs typeface="Arial"/>
                <a:sym typeface="Arial"/>
              </a:defRPr>
            </a:lvl1pPr>
            <a:lvl2pPr indent="-381000" lvl="1" marL="914400" rtl="0" algn="l">
              <a:spcBef>
                <a:spcPts val="480"/>
              </a:spcBef>
              <a:spcAft>
                <a:spcPts val="0"/>
              </a:spcAft>
              <a:buClr>
                <a:schemeClr val="dk1"/>
              </a:buClr>
              <a:buSzPts val="2400"/>
              <a:buChar char="–"/>
              <a:defRPr sz="2400">
                <a:latin typeface="Arial"/>
                <a:ea typeface="Arial"/>
                <a:cs typeface="Arial"/>
                <a:sym typeface="Arial"/>
              </a:defRPr>
            </a:lvl2pPr>
            <a:lvl3pPr indent="-355600" lvl="2" marL="1371600" rtl="0" algn="l">
              <a:spcBef>
                <a:spcPts val="400"/>
              </a:spcBef>
              <a:spcAft>
                <a:spcPts val="0"/>
              </a:spcAft>
              <a:buClr>
                <a:schemeClr val="dk1"/>
              </a:buClr>
              <a:buSzPts val="2000"/>
              <a:buChar char="•"/>
              <a:defRPr sz="2000">
                <a:latin typeface="Arial"/>
                <a:ea typeface="Arial"/>
                <a:cs typeface="Arial"/>
                <a:sym typeface="Arial"/>
              </a:defRPr>
            </a:lvl3pPr>
            <a:lvl4pPr indent="-342900" lvl="3" marL="1828800" rtl="0" algn="l">
              <a:spcBef>
                <a:spcPts val="360"/>
              </a:spcBef>
              <a:spcAft>
                <a:spcPts val="0"/>
              </a:spcAft>
              <a:buClr>
                <a:schemeClr val="dk1"/>
              </a:buClr>
              <a:buSzPts val="1800"/>
              <a:buChar char="–"/>
              <a:defRPr sz="1800">
                <a:latin typeface="Arial"/>
                <a:ea typeface="Arial"/>
                <a:cs typeface="Arial"/>
                <a:sym typeface="Arial"/>
              </a:defRPr>
            </a:lvl4pPr>
            <a:lvl5pPr indent="-342900" lvl="4" marL="2286000" rtl="0" algn="l">
              <a:spcBef>
                <a:spcPts val="360"/>
              </a:spcBef>
              <a:spcAft>
                <a:spcPts val="0"/>
              </a:spcAft>
              <a:buClr>
                <a:schemeClr val="dk1"/>
              </a:buClr>
              <a:buSzPts val="1800"/>
              <a:buChar char="»"/>
              <a:defRPr sz="1800">
                <a:latin typeface="Arial"/>
                <a:ea typeface="Arial"/>
                <a:cs typeface="Arial"/>
                <a:sym typeface="Arial"/>
              </a:defRPr>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 name="Shape 30"/>
        <p:cNvGrpSpPr/>
        <p:nvPr/>
      </p:nvGrpSpPr>
      <p:grpSpPr>
        <a:xfrm>
          <a:off x="0" y="0"/>
          <a:ext cx="0" cy="0"/>
          <a:chOff x="0" y="0"/>
          <a:chExt cx="0" cy="0"/>
        </a:xfrm>
      </p:grpSpPr>
      <p:sp>
        <p:nvSpPr>
          <p:cNvPr id="31" name="Google Shape;31;p7"/>
          <p:cNvSpPr txBox="1"/>
          <p:nvPr>
            <p:ph type="title"/>
          </p:nvPr>
        </p:nvSpPr>
        <p:spPr>
          <a:xfrm>
            <a:off x="457200" y="634603"/>
            <a:ext cx="8229600" cy="8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rgbClr val="A50A1A"/>
              </a:buClr>
              <a:buSzPts val="4400"/>
              <a:buFont typeface="Calibri"/>
              <a:buNone/>
              <a:defRPr>
                <a:solidFill>
                  <a:srgbClr val="A50A1A"/>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 name="Google Shape;32;p7"/>
          <p:cNvSpPr txBox="1"/>
          <p:nvPr>
            <p:ph idx="1" type="body"/>
          </p:nvPr>
        </p:nvSpPr>
        <p:spPr>
          <a:xfrm>
            <a:off x="457200" y="1651594"/>
            <a:ext cx="8229600" cy="2943000"/>
          </a:xfrm>
          <a:prstGeom prst="rect">
            <a:avLst/>
          </a:prstGeom>
          <a:noFill/>
          <a:ln>
            <a:noFill/>
          </a:ln>
        </p:spPr>
        <p:txBody>
          <a:bodyPr anchorCtr="0" anchor="t" bIns="45700" lIns="91425" spcFirstLastPara="1" rIns="91425" wrap="square" tIns="45700">
            <a:normAutofit/>
          </a:bodyPr>
          <a:lstStyle>
            <a:lvl1pPr indent="-431800" lvl="0" marL="457200" rtl="0" algn="l">
              <a:spcBef>
                <a:spcPts val="640"/>
              </a:spcBef>
              <a:spcAft>
                <a:spcPts val="0"/>
              </a:spcAft>
              <a:buClr>
                <a:srgbClr val="053166"/>
              </a:buClr>
              <a:buSzPts val="3200"/>
              <a:buChar char="•"/>
              <a:defRPr>
                <a:solidFill>
                  <a:srgbClr val="053166"/>
                </a:solidFill>
                <a:latin typeface="Arial"/>
                <a:ea typeface="Arial"/>
                <a:cs typeface="Arial"/>
                <a:sym typeface="Arial"/>
              </a:defRPr>
            </a:lvl1pPr>
            <a:lvl2pPr indent="-406400" lvl="1" marL="914400" rtl="0" algn="l">
              <a:spcBef>
                <a:spcPts val="560"/>
              </a:spcBef>
              <a:spcAft>
                <a:spcPts val="0"/>
              </a:spcAft>
              <a:buClr>
                <a:srgbClr val="053166"/>
              </a:buClr>
              <a:buSzPts val="2800"/>
              <a:buChar char="–"/>
              <a:defRPr>
                <a:solidFill>
                  <a:srgbClr val="053166"/>
                </a:solidFill>
                <a:latin typeface="Arial"/>
                <a:ea typeface="Arial"/>
                <a:cs typeface="Arial"/>
                <a:sym typeface="Arial"/>
              </a:defRPr>
            </a:lvl2pPr>
            <a:lvl3pPr indent="-381000" lvl="2" marL="1371600" rtl="0" algn="l">
              <a:spcBef>
                <a:spcPts val="480"/>
              </a:spcBef>
              <a:spcAft>
                <a:spcPts val="0"/>
              </a:spcAft>
              <a:buClr>
                <a:srgbClr val="053166"/>
              </a:buClr>
              <a:buSzPts val="2400"/>
              <a:buChar char="•"/>
              <a:defRPr>
                <a:solidFill>
                  <a:srgbClr val="053166"/>
                </a:solidFill>
                <a:latin typeface="Arial"/>
                <a:ea typeface="Arial"/>
                <a:cs typeface="Arial"/>
                <a:sym typeface="Arial"/>
              </a:defRPr>
            </a:lvl3pPr>
            <a:lvl4pPr indent="-355600" lvl="3" marL="1828800" rtl="0" algn="l">
              <a:spcBef>
                <a:spcPts val="400"/>
              </a:spcBef>
              <a:spcAft>
                <a:spcPts val="0"/>
              </a:spcAft>
              <a:buClr>
                <a:srgbClr val="053166"/>
              </a:buClr>
              <a:buSzPts val="2000"/>
              <a:buChar char="–"/>
              <a:defRPr>
                <a:solidFill>
                  <a:srgbClr val="053166"/>
                </a:solidFill>
                <a:latin typeface="Arial"/>
                <a:ea typeface="Arial"/>
                <a:cs typeface="Arial"/>
                <a:sym typeface="Arial"/>
              </a:defRPr>
            </a:lvl4pPr>
            <a:lvl5pPr indent="-355600" lvl="4" marL="2286000" rtl="0" algn="l">
              <a:spcBef>
                <a:spcPts val="400"/>
              </a:spcBef>
              <a:spcAft>
                <a:spcPts val="0"/>
              </a:spcAft>
              <a:buClr>
                <a:srgbClr val="053166"/>
              </a:buClr>
              <a:buSzPts val="2000"/>
              <a:buChar char="»"/>
              <a:defRPr>
                <a:solidFill>
                  <a:srgbClr val="053166"/>
                </a:solidFill>
                <a:latin typeface="Arial"/>
                <a:ea typeface="Arial"/>
                <a:cs typeface="Arial"/>
                <a:sym typeface="Arial"/>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8"/>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rgbClr val="053166"/>
              </a:buClr>
              <a:buSzPts val="3200"/>
              <a:buFont typeface="Arial"/>
              <a:buNone/>
              <a:defRPr b="0" sz="3200" cap="none">
                <a:solidFill>
                  <a:srgbClr val="053166"/>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 name="Google Shape;35;p8"/>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rmAutofit/>
          </a:bodyPr>
          <a:lstStyle>
            <a:lvl1pPr indent="-228600" lvl="0" marL="457200" rtl="0" algn="l">
              <a:spcBef>
                <a:spcPts val="400"/>
              </a:spcBef>
              <a:spcAft>
                <a:spcPts val="0"/>
              </a:spcAft>
              <a:buClr>
                <a:srgbClr val="888888"/>
              </a:buClr>
              <a:buSzPts val="2000"/>
              <a:buNone/>
              <a:defRPr sz="2000">
                <a:solidFill>
                  <a:srgbClr val="888888"/>
                </a:solidFill>
                <a:latin typeface="Arial"/>
                <a:ea typeface="Arial"/>
                <a:cs typeface="Arial"/>
                <a:sym typeface="Aria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9"/>
          <p:cNvSpPr txBox="1"/>
          <p:nvPr>
            <p:ph type="title"/>
          </p:nvPr>
        </p:nvSpPr>
        <p:spPr>
          <a:xfrm>
            <a:off x="457200" y="529028"/>
            <a:ext cx="3008400" cy="8715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Arial"/>
              <a:buNone/>
              <a:defRPr b="1" sz="2000">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 name="Google Shape;38;p9"/>
          <p:cNvSpPr txBox="1"/>
          <p:nvPr>
            <p:ph idx="1" type="body"/>
          </p:nvPr>
        </p:nvSpPr>
        <p:spPr>
          <a:xfrm>
            <a:off x="3642602" y="529028"/>
            <a:ext cx="5111700" cy="3731700"/>
          </a:xfrm>
          <a:prstGeom prst="rect">
            <a:avLst/>
          </a:prstGeom>
          <a:noFill/>
          <a:ln>
            <a:noFill/>
          </a:ln>
        </p:spPr>
        <p:txBody>
          <a:bodyPr anchorCtr="0" anchor="t" bIns="45700" lIns="91425" spcFirstLastPara="1" rIns="91425" wrap="square" tIns="45700">
            <a:normAutofit/>
          </a:bodyPr>
          <a:lstStyle>
            <a:lvl1pPr indent="-431800" lvl="0" marL="457200" rtl="0" algn="l">
              <a:spcBef>
                <a:spcPts val="640"/>
              </a:spcBef>
              <a:spcAft>
                <a:spcPts val="0"/>
              </a:spcAft>
              <a:buClr>
                <a:schemeClr val="dk1"/>
              </a:buClr>
              <a:buSzPts val="3200"/>
              <a:buChar char="•"/>
              <a:defRPr sz="3200">
                <a:latin typeface="Arial"/>
                <a:ea typeface="Arial"/>
                <a:cs typeface="Arial"/>
                <a:sym typeface="Arial"/>
              </a:defRPr>
            </a:lvl1pPr>
            <a:lvl2pPr indent="-406400" lvl="1" marL="914400" rtl="0" algn="l">
              <a:spcBef>
                <a:spcPts val="560"/>
              </a:spcBef>
              <a:spcAft>
                <a:spcPts val="0"/>
              </a:spcAft>
              <a:buClr>
                <a:schemeClr val="dk1"/>
              </a:buClr>
              <a:buSzPts val="2800"/>
              <a:buChar char="–"/>
              <a:defRPr sz="2800">
                <a:latin typeface="Arial"/>
                <a:ea typeface="Arial"/>
                <a:cs typeface="Arial"/>
                <a:sym typeface="Arial"/>
              </a:defRPr>
            </a:lvl2pPr>
            <a:lvl3pPr indent="-381000" lvl="2" marL="1371600" rtl="0" algn="l">
              <a:spcBef>
                <a:spcPts val="480"/>
              </a:spcBef>
              <a:spcAft>
                <a:spcPts val="0"/>
              </a:spcAft>
              <a:buClr>
                <a:schemeClr val="dk1"/>
              </a:buClr>
              <a:buSzPts val="2400"/>
              <a:buChar char="•"/>
              <a:defRPr sz="2400">
                <a:latin typeface="Arial"/>
                <a:ea typeface="Arial"/>
                <a:cs typeface="Arial"/>
                <a:sym typeface="Arial"/>
              </a:defRPr>
            </a:lvl3pPr>
            <a:lvl4pPr indent="-355600" lvl="3" marL="1828800" rtl="0" algn="l">
              <a:spcBef>
                <a:spcPts val="400"/>
              </a:spcBef>
              <a:spcAft>
                <a:spcPts val="0"/>
              </a:spcAft>
              <a:buClr>
                <a:schemeClr val="dk1"/>
              </a:buClr>
              <a:buSzPts val="2000"/>
              <a:buChar char="–"/>
              <a:defRPr sz="2000">
                <a:latin typeface="Arial"/>
                <a:ea typeface="Arial"/>
                <a:cs typeface="Arial"/>
                <a:sym typeface="Arial"/>
              </a:defRPr>
            </a:lvl4pPr>
            <a:lvl5pPr indent="-355600" lvl="4" marL="2286000" rtl="0" algn="l">
              <a:spcBef>
                <a:spcPts val="400"/>
              </a:spcBef>
              <a:spcAft>
                <a:spcPts val="0"/>
              </a:spcAft>
              <a:buClr>
                <a:schemeClr val="dk1"/>
              </a:buClr>
              <a:buSzPts val="2000"/>
              <a:buChar char="»"/>
              <a:defRPr sz="2000">
                <a:latin typeface="Arial"/>
                <a:ea typeface="Arial"/>
                <a:cs typeface="Arial"/>
                <a:sym typeface="Arial"/>
              </a:defRPr>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39" name="Google Shape;39;p9"/>
          <p:cNvSpPr txBox="1"/>
          <p:nvPr>
            <p:ph idx="2" type="body"/>
          </p:nvPr>
        </p:nvSpPr>
        <p:spPr>
          <a:xfrm>
            <a:off x="457200" y="1522810"/>
            <a:ext cx="3008400" cy="28140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atin typeface="Arial"/>
                <a:ea typeface="Arial"/>
                <a:cs typeface="Arial"/>
                <a:sym typeface="Arial"/>
              </a:defRPr>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0" name="Shape 40"/>
        <p:cNvGrpSpPr/>
        <p:nvPr/>
      </p:nvGrpSpPr>
      <p:grpSpPr>
        <a:xfrm>
          <a:off x="0" y="0"/>
          <a:ext cx="0" cy="0"/>
          <a:chOff x="0" y="0"/>
          <a:chExt cx="0" cy="0"/>
        </a:xfrm>
      </p:grpSpPr>
      <p:sp>
        <p:nvSpPr>
          <p:cNvPr id="41" name="Google Shape;41;p1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Arial"/>
              <a:buNone/>
              <a:defRPr b="1" sz="2000">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 name="Google Shape;42;p10"/>
          <p:cNvSpPr/>
          <p:nvPr>
            <p:ph idx="2" type="pic"/>
          </p:nvPr>
        </p:nvSpPr>
        <p:spPr>
          <a:xfrm>
            <a:off x="1792288" y="612744"/>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43" name="Google Shape;43;p10"/>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atin typeface="Arial"/>
                <a:ea typeface="Arial"/>
                <a:cs typeface="Arial"/>
                <a:sym typeface="Arial"/>
              </a:defRPr>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pic>
        <p:nvPicPr>
          <p:cNvPr descr="&quot;&quot;" id="11" name="Google Shape;11;p1"/>
          <p:cNvPicPr preferRelativeResize="0"/>
          <p:nvPr/>
        </p:nvPicPr>
        <p:blipFill rotWithShape="1">
          <a:blip r:embed="rId1">
            <a:alphaModFix/>
          </a:blip>
          <a:srcRect b="0" l="0" r="0" t="0"/>
          <a:stretch/>
        </p:blipFill>
        <p:spPr>
          <a:xfrm>
            <a:off x="0" y="0"/>
            <a:ext cx="6858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slide" Target="/ppt/slides/slide9.xml"/><Relationship Id="rId4" Type="http://schemas.openxmlformats.org/officeDocument/2006/relationships/slide" Target="/ppt/slides/slide11.xml"/><Relationship Id="rId5" Type="http://schemas.openxmlformats.org/officeDocument/2006/relationships/slide" Target="/ppt/slides/slide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hyperlink" Target="https://arxiv.org/pdf/1910.10683.pdf" TargetMode="External"/><Relationship Id="rId4" Type="http://schemas.openxmlformats.org/officeDocument/2006/relationships/hyperlink" Target="https://arxiv.org/pdf/1409.0473.pdf" TargetMode="External"/><Relationship Id="rId5" Type="http://schemas.openxmlformats.org/officeDocument/2006/relationships/hyperlink" Target="http://research.microsoft.com/en-us/um/people/cyl/download/papers/rouge-working-note-v1.3.1.pd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s://nijianmo.github.io/amazon/index.html" TargetMode="Externa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s://conceptnet.s3.amazonaws.com/downloads/2019/numberbatch/numberbatch-en-19.08.txt.gz" TargetMode="External"/><Relationship Id="rId4" Type="http://schemas.openxmlformats.org/officeDocument/2006/relationships/hyperlink" Target="https://arxiv.org/abs/1612.03975" TargetMode="External"/><Relationship Id="rId5"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s://stackoverflow.com/questions/19790188/expanding-english-language-contractions-in-python"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1" name="Shape 151"/>
        <p:cNvGrpSpPr/>
        <p:nvPr/>
      </p:nvGrpSpPr>
      <p:grpSpPr>
        <a:xfrm>
          <a:off x="0" y="0"/>
          <a:ext cx="0" cy="0"/>
          <a:chOff x="0" y="0"/>
          <a:chExt cx="0" cy="0"/>
        </a:xfrm>
      </p:grpSpPr>
      <p:sp>
        <p:nvSpPr>
          <p:cNvPr id="152" name="Google Shape;152;p19"/>
          <p:cNvSpPr txBox="1"/>
          <p:nvPr>
            <p:ph type="ctrTitle"/>
          </p:nvPr>
        </p:nvSpPr>
        <p:spPr>
          <a:xfrm>
            <a:off x="685800" y="1597819"/>
            <a:ext cx="7772400" cy="1102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GB" sz="4500">
                <a:solidFill>
                  <a:schemeClr val="dk1"/>
                </a:solidFill>
                <a:latin typeface="Times New Roman"/>
                <a:ea typeface="Times New Roman"/>
                <a:cs typeface="Times New Roman"/>
                <a:sym typeface="Times New Roman"/>
              </a:rPr>
              <a:t>Text Summarization (NLP)</a:t>
            </a:r>
            <a:endParaRPr b="1" sz="450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txBox="1"/>
          <p:nvPr>
            <p:ph type="title"/>
          </p:nvPr>
        </p:nvSpPr>
        <p:spPr>
          <a:xfrm>
            <a:off x="1297500" y="585200"/>
            <a:ext cx="7038900" cy="72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GB" sz="2500">
                <a:latin typeface="Times New Roman"/>
                <a:ea typeface="Times New Roman"/>
                <a:cs typeface="Times New Roman"/>
                <a:sym typeface="Times New Roman"/>
              </a:rPr>
              <a:t>Data Preprocessing</a:t>
            </a:r>
            <a:endParaRPr b="1" sz="2500">
              <a:latin typeface="Times New Roman"/>
              <a:ea typeface="Times New Roman"/>
              <a:cs typeface="Times New Roman"/>
              <a:sym typeface="Times New Roman"/>
            </a:endParaRPr>
          </a:p>
        </p:txBody>
      </p:sp>
      <p:sp>
        <p:nvSpPr>
          <p:cNvPr id="245" name="Google Shape;245;p28"/>
          <p:cNvSpPr txBox="1"/>
          <p:nvPr/>
        </p:nvSpPr>
        <p:spPr>
          <a:xfrm>
            <a:off x="651075" y="1445400"/>
            <a:ext cx="8294700" cy="25398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Calibri"/>
              <a:buChar char="●"/>
            </a:pPr>
            <a:r>
              <a:rPr lang="en-GB" sz="1700">
                <a:latin typeface="Times New Roman"/>
                <a:ea typeface="Times New Roman"/>
                <a:cs typeface="Times New Roman"/>
                <a:sym typeface="Times New Roman"/>
              </a:rPr>
              <a:t>Read this file </a:t>
            </a:r>
            <a:r>
              <a:rPr lang="en-GB" sz="1700">
                <a:solidFill>
                  <a:srgbClr val="A31515"/>
                </a:solidFill>
                <a:highlight>
                  <a:srgbClr val="FFFFFE"/>
                </a:highlight>
                <a:latin typeface="Times New Roman"/>
                <a:ea typeface="Times New Roman"/>
                <a:cs typeface="Times New Roman"/>
                <a:sym typeface="Times New Roman"/>
              </a:rPr>
              <a:t>reviews_Clothing_Shoes_and_Jewelry_5.json.gz</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GB" sz="1700">
                <a:latin typeface="Times New Roman"/>
                <a:ea typeface="Times New Roman"/>
                <a:cs typeface="Times New Roman"/>
                <a:sym typeface="Times New Roman"/>
              </a:rPr>
              <a:t>Convert the text to </a:t>
            </a:r>
            <a:r>
              <a:rPr lang="en-GB" sz="1700">
                <a:latin typeface="Times New Roman"/>
                <a:ea typeface="Times New Roman"/>
                <a:cs typeface="Times New Roman"/>
                <a:sym typeface="Times New Roman"/>
              </a:rPr>
              <a:t>lowercase</a:t>
            </a:r>
            <a:r>
              <a:rPr lang="en-GB" sz="1700">
                <a:latin typeface="Times New Roman"/>
                <a:ea typeface="Times New Roman"/>
                <a:cs typeface="Times New Roman"/>
                <a:sym typeface="Times New Roman"/>
              </a:rPr>
              <a:t> .</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GB" sz="1700">
                <a:solidFill>
                  <a:schemeClr val="dk1"/>
                </a:solidFill>
                <a:highlight>
                  <a:srgbClr val="FFFFFE"/>
                </a:highlight>
                <a:latin typeface="Times New Roman"/>
                <a:ea typeface="Times New Roman"/>
                <a:cs typeface="Times New Roman"/>
                <a:sym typeface="Times New Roman"/>
              </a:rPr>
              <a:t>Get the stopwords from these three libraries Nltk,spacy and gensim and create one single list of stopwords. </a:t>
            </a:r>
            <a:endParaRPr sz="1700">
              <a:solidFill>
                <a:schemeClr val="dk1"/>
              </a:solidFill>
              <a:highlight>
                <a:srgbClr val="FFFFFE"/>
              </a:highlight>
              <a:latin typeface="Times New Roman"/>
              <a:ea typeface="Times New Roman"/>
              <a:cs typeface="Times New Roman"/>
              <a:sym typeface="Times New Roman"/>
            </a:endParaRPr>
          </a:p>
          <a:p>
            <a:pPr indent="-336550" lvl="0" marL="457200" rtl="0" algn="l">
              <a:spcBef>
                <a:spcPts val="0"/>
              </a:spcBef>
              <a:spcAft>
                <a:spcPts val="0"/>
              </a:spcAft>
              <a:buClr>
                <a:schemeClr val="dk1"/>
              </a:buClr>
              <a:buSzPts val="1700"/>
              <a:buFont typeface="Times New Roman"/>
              <a:buChar char="●"/>
            </a:pPr>
            <a:r>
              <a:rPr lang="en-GB" sz="1700">
                <a:solidFill>
                  <a:schemeClr val="dk1"/>
                </a:solidFill>
                <a:highlight>
                  <a:srgbClr val="FFFFFE"/>
                </a:highlight>
                <a:latin typeface="Times New Roman"/>
                <a:ea typeface="Times New Roman"/>
                <a:cs typeface="Times New Roman"/>
                <a:sym typeface="Times New Roman"/>
              </a:rPr>
              <a:t>Remove https, hyperlinks, Symbols, new lines, slashes, trailing spaces, </a:t>
            </a:r>
            <a:r>
              <a:rPr lang="en-GB" sz="1700">
                <a:solidFill>
                  <a:schemeClr val="dk1"/>
                </a:solidFill>
                <a:highlight>
                  <a:srgbClr val="FFFFFE"/>
                </a:highlight>
                <a:latin typeface="Times New Roman"/>
                <a:ea typeface="Times New Roman"/>
                <a:cs typeface="Times New Roman"/>
                <a:sym typeface="Times New Roman"/>
              </a:rPr>
              <a:t>punctuation, digit ,whitespace and stop words.</a:t>
            </a:r>
            <a:endParaRPr sz="1700">
              <a:solidFill>
                <a:schemeClr val="dk1"/>
              </a:solidFill>
              <a:highlight>
                <a:srgbClr val="FFFFFE"/>
              </a:highlight>
              <a:latin typeface="Times New Roman"/>
              <a:ea typeface="Times New Roman"/>
              <a:cs typeface="Times New Roman"/>
              <a:sym typeface="Times New Roman"/>
            </a:endParaRPr>
          </a:p>
          <a:p>
            <a:pPr indent="-336550" lvl="0" marL="457200" rtl="0" algn="l">
              <a:spcBef>
                <a:spcPts val="0"/>
              </a:spcBef>
              <a:spcAft>
                <a:spcPts val="0"/>
              </a:spcAft>
              <a:buClr>
                <a:schemeClr val="dk1"/>
              </a:buClr>
              <a:buSzPts val="1700"/>
              <a:buFont typeface="Times New Roman"/>
              <a:buChar char="●"/>
            </a:pPr>
            <a:r>
              <a:rPr lang="en-GB" sz="1700">
                <a:solidFill>
                  <a:schemeClr val="dk1"/>
                </a:solidFill>
                <a:highlight>
                  <a:srgbClr val="FFFFFE"/>
                </a:highlight>
                <a:latin typeface="Times New Roman"/>
                <a:ea typeface="Times New Roman"/>
                <a:cs typeface="Times New Roman"/>
                <a:sym typeface="Times New Roman"/>
              </a:rPr>
              <a:t>Drop the columns which are not required.</a:t>
            </a:r>
            <a:endParaRPr sz="1700">
              <a:solidFill>
                <a:schemeClr val="dk1"/>
              </a:solidFill>
              <a:highlight>
                <a:srgbClr val="FFFFFE"/>
              </a:highlight>
              <a:latin typeface="Times New Roman"/>
              <a:ea typeface="Times New Roman"/>
              <a:cs typeface="Times New Roman"/>
              <a:sym typeface="Times New Roman"/>
            </a:endParaRPr>
          </a:p>
          <a:p>
            <a:pPr indent="-336550" lvl="0" marL="457200" rtl="0" algn="l">
              <a:spcBef>
                <a:spcPts val="0"/>
              </a:spcBef>
              <a:spcAft>
                <a:spcPts val="0"/>
              </a:spcAft>
              <a:buClr>
                <a:schemeClr val="dk1"/>
              </a:buClr>
              <a:buSzPts val="1700"/>
              <a:buFont typeface="Times New Roman"/>
              <a:buChar char="●"/>
            </a:pPr>
            <a:r>
              <a:rPr lang="en-GB" sz="1700">
                <a:solidFill>
                  <a:schemeClr val="dk1"/>
                </a:solidFill>
                <a:highlight>
                  <a:srgbClr val="FFFFFE"/>
                </a:highlight>
                <a:latin typeface="Times New Roman"/>
                <a:ea typeface="Times New Roman"/>
                <a:cs typeface="Times New Roman"/>
                <a:sym typeface="Times New Roman"/>
              </a:rPr>
              <a:t>Finally write the preprocessed data into the file </a:t>
            </a:r>
            <a:r>
              <a:rPr lang="en-GB" sz="1700">
                <a:solidFill>
                  <a:srgbClr val="A31515"/>
                </a:solidFill>
                <a:highlight>
                  <a:srgbClr val="FFFFFE"/>
                </a:highlight>
                <a:latin typeface="Times New Roman"/>
                <a:ea typeface="Times New Roman"/>
                <a:cs typeface="Times New Roman"/>
                <a:sym typeface="Times New Roman"/>
              </a:rPr>
              <a:t>product_reviews.csv</a:t>
            </a:r>
            <a:endParaRPr sz="1700">
              <a:solidFill>
                <a:srgbClr val="A31515"/>
              </a:solidFill>
              <a:highlight>
                <a:srgbClr val="FFFFFE"/>
              </a:highlight>
              <a:latin typeface="Times New Roman"/>
              <a:ea typeface="Times New Roman"/>
              <a:cs typeface="Times New Roman"/>
              <a:sym typeface="Times New Roman"/>
            </a:endParaRPr>
          </a:p>
          <a:p>
            <a:pPr indent="0" lvl="0" marL="914400" rtl="0" algn="l">
              <a:spcBef>
                <a:spcPts val="0"/>
              </a:spcBef>
              <a:spcAft>
                <a:spcPts val="0"/>
              </a:spcAft>
              <a:buNone/>
            </a:pPr>
            <a:r>
              <a:t/>
            </a:r>
            <a:endParaRPr sz="1700">
              <a:solidFill>
                <a:schemeClr val="dk1"/>
              </a:solidFill>
              <a:highlight>
                <a:srgbClr val="FFFFFE"/>
              </a:highlight>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type="title"/>
          </p:nvPr>
        </p:nvSpPr>
        <p:spPr>
          <a:xfrm>
            <a:off x="1220500" y="604475"/>
            <a:ext cx="7387800" cy="713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GB" sz="2500">
                <a:latin typeface="Times New Roman"/>
                <a:ea typeface="Times New Roman"/>
                <a:cs typeface="Times New Roman"/>
                <a:sym typeface="Times New Roman"/>
              </a:rPr>
              <a:t>Get word embeddings, create vocabulary and apply additional filters</a:t>
            </a:r>
            <a:endParaRPr b="1" sz="2500">
              <a:latin typeface="Times New Roman"/>
              <a:ea typeface="Times New Roman"/>
              <a:cs typeface="Times New Roman"/>
              <a:sym typeface="Times New Roman"/>
            </a:endParaRPr>
          </a:p>
        </p:txBody>
      </p:sp>
      <p:sp>
        <p:nvSpPr>
          <p:cNvPr id="251" name="Google Shape;251;p29"/>
          <p:cNvSpPr txBox="1"/>
          <p:nvPr/>
        </p:nvSpPr>
        <p:spPr>
          <a:xfrm>
            <a:off x="638050" y="1425375"/>
            <a:ext cx="8047200" cy="32094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Tokenize words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Create the vocabulary</a:t>
            </a:r>
            <a:endParaRPr sz="1500">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Calibri"/>
              <a:buChar char="●"/>
            </a:pPr>
            <a:r>
              <a:rPr lang="en-GB" sz="1500">
                <a:solidFill>
                  <a:schemeClr val="dk1"/>
                </a:solidFill>
                <a:latin typeface="Times New Roman"/>
                <a:ea typeface="Times New Roman"/>
                <a:cs typeface="Times New Roman"/>
                <a:sym typeface="Times New Roman"/>
              </a:rPr>
              <a:t>Add special tokens to our vocabulary </a:t>
            </a:r>
            <a:r>
              <a:rPr lang="en-GB" sz="1050">
                <a:solidFill>
                  <a:srgbClr val="A31515"/>
                </a:solidFill>
                <a:highlight>
                  <a:srgbClr val="FFFFFE"/>
                </a:highlight>
                <a:latin typeface="Times New Roman"/>
                <a:ea typeface="Times New Roman"/>
                <a:cs typeface="Times New Roman"/>
                <a:sym typeface="Times New Roman"/>
              </a:rPr>
              <a:t>"&lt;UNK&gt;"</a:t>
            </a:r>
            <a:r>
              <a:rPr lang="en-GB" sz="1050">
                <a:solidFill>
                  <a:schemeClr val="dk1"/>
                </a:solidFill>
                <a:highlight>
                  <a:srgbClr val="FFFFFE"/>
                </a:highlight>
                <a:latin typeface="Times New Roman"/>
                <a:ea typeface="Times New Roman"/>
                <a:cs typeface="Times New Roman"/>
                <a:sym typeface="Times New Roman"/>
              </a:rPr>
              <a:t>,</a:t>
            </a:r>
            <a:r>
              <a:rPr lang="en-GB" sz="1050">
                <a:solidFill>
                  <a:srgbClr val="A31515"/>
                </a:solidFill>
                <a:highlight>
                  <a:srgbClr val="FFFFFE"/>
                </a:highlight>
                <a:latin typeface="Times New Roman"/>
                <a:ea typeface="Times New Roman"/>
                <a:cs typeface="Times New Roman"/>
                <a:sym typeface="Times New Roman"/>
              </a:rPr>
              <a:t>"&lt;PAD&gt;"</a:t>
            </a:r>
            <a:r>
              <a:rPr lang="en-GB" sz="1050">
                <a:solidFill>
                  <a:schemeClr val="dk1"/>
                </a:solidFill>
                <a:highlight>
                  <a:srgbClr val="FFFFFE"/>
                </a:highlight>
                <a:latin typeface="Times New Roman"/>
                <a:ea typeface="Times New Roman"/>
                <a:cs typeface="Times New Roman"/>
                <a:sym typeface="Times New Roman"/>
              </a:rPr>
              <a:t>,</a:t>
            </a:r>
            <a:r>
              <a:rPr lang="en-GB" sz="1050">
                <a:solidFill>
                  <a:srgbClr val="A31515"/>
                </a:solidFill>
                <a:highlight>
                  <a:srgbClr val="FFFFFE"/>
                </a:highlight>
                <a:latin typeface="Times New Roman"/>
                <a:ea typeface="Times New Roman"/>
                <a:cs typeface="Times New Roman"/>
                <a:sym typeface="Times New Roman"/>
              </a:rPr>
              <a:t>"&lt;EOS&gt;"</a:t>
            </a:r>
            <a:r>
              <a:rPr lang="en-GB" sz="1050">
                <a:solidFill>
                  <a:schemeClr val="dk1"/>
                </a:solidFill>
                <a:highlight>
                  <a:srgbClr val="FFFFFE"/>
                </a:highlight>
                <a:latin typeface="Times New Roman"/>
                <a:ea typeface="Times New Roman"/>
                <a:cs typeface="Times New Roman"/>
                <a:sym typeface="Times New Roman"/>
              </a:rPr>
              <a:t>,</a:t>
            </a:r>
            <a:r>
              <a:rPr lang="en-GB" sz="1050">
                <a:solidFill>
                  <a:srgbClr val="A31515"/>
                </a:solidFill>
                <a:highlight>
                  <a:srgbClr val="FFFFFE"/>
                </a:highlight>
                <a:latin typeface="Times New Roman"/>
                <a:ea typeface="Times New Roman"/>
                <a:cs typeface="Times New Roman"/>
                <a:sym typeface="Times New Roman"/>
              </a:rPr>
              <a:t>"&lt;GO&gt;"</a:t>
            </a:r>
            <a:endParaRPr sz="1050">
              <a:solidFill>
                <a:srgbClr val="A31515"/>
              </a:solidFill>
              <a:highlight>
                <a:srgbClr val="FFFFFE"/>
              </a:highlight>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If word is not found in vocabulary then replace word with UNK token</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Calibri"/>
              <a:buChar char="●"/>
            </a:pPr>
            <a:r>
              <a:rPr lang="en-GB" sz="1500">
                <a:latin typeface="Times New Roman"/>
                <a:ea typeface="Times New Roman"/>
                <a:cs typeface="Times New Roman"/>
                <a:sym typeface="Times New Roman"/>
              </a:rPr>
              <a:t>Read the </a:t>
            </a:r>
            <a:r>
              <a:rPr lang="en-GB" sz="1650">
                <a:solidFill>
                  <a:srgbClr val="202124"/>
                </a:solidFill>
                <a:highlight>
                  <a:srgbClr val="FFFFFF"/>
                </a:highlight>
                <a:latin typeface="Times New Roman"/>
                <a:ea typeface="Times New Roman"/>
                <a:cs typeface="Times New Roman"/>
                <a:sym typeface="Times New Roman"/>
              </a:rPr>
              <a:t>numberbatch-en-19.08.txt file</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Get the word embeddings for the given words</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If words not found in word embeddings then initialize it with random numbers</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Drop rows of reviews and summary based on filters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If size of review is less than minimum or greater than maximum limit then drop that row</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If size of summary is greater than maximum limit drop the row</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Drop rows if the UNK tokens are more than the given limit</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Filtering is done to make sure data is more accurate and </a:t>
            </a:r>
            <a:r>
              <a:rPr lang="en-GB" sz="1500">
                <a:latin typeface="Times New Roman"/>
                <a:ea typeface="Times New Roman"/>
                <a:cs typeface="Times New Roman"/>
                <a:sym typeface="Times New Roman"/>
              </a:rPr>
              <a:t>does not</a:t>
            </a:r>
            <a:r>
              <a:rPr lang="en-GB" sz="1500">
                <a:latin typeface="Times New Roman"/>
                <a:ea typeface="Times New Roman"/>
                <a:cs typeface="Times New Roman"/>
                <a:sym typeface="Times New Roman"/>
              </a:rPr>
              <a:t> contain wrong information.</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As a data set with too many UNK can give a bad performance</a:t>
            </a:r>
            <a:endParaRPr sz="15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0"/>
          <p:cNvSpPr txBox="1"/>
          <p:nvPr/>
        </p:nvSpPr>
        <p:spPr>
          <a:xfrm>
            <a:off x="1433850" y="260500"/>
            <a:ext cx="6276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latin typeface="Times New Roman"/>
                <a:ea typeface="Times New Roman"/>
                <a:cs typeface="Times New Roman"/>
                <a:sym typeface="Times New Roman"/>
              </a:rPr>
              <a:t>Snapshot</a:t>
            </a:r>
            <a:r>
              <a:rPr b="1" lang="en-GB" sz="2500">
                <a:latin typeface="Times New Roman"/>
                <a:ea typeface="Times New Roman"/>
                <a:cs typeface="Times New Roman"/>
                <a:sym typeface="Times New Roman"/>
              </a:rPr>
              <a:t> of the data that will be used</a:t>
            </a:r>
            <a:endParaRPr b="1" sz="2500">
              <a:latin typeface="Times New Roman"/>
              <a:ea typeface="Times New Roman"/>
              <a:cs typeface="Times New Roman"/>
              <a:sym typeface="Times New Roman"/>
            </a:endParaRPr>
          </a:p>
        </p:txBody>
      </p:sp>
      <p:sp>
        <p:nvSpPr>
          <p:cNvPr id="257" name="Google Shape;257;p30"/>
          <p:cNvSpPr txBox="1"/>
          <p:nvPr/>
        </p:nvSpPr>
        <p:spPr>
          <a:xfrm>
            <a:off x="1041725" y="829900"/>
            <a:ext cx="43101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212121"/>
                </a:solidFill>
                <a:highlight>
                  <a:srgbClr val="FFFFFF"/>
                </a:highlight>
                <a:latin typeface="Courier New"/>
                <a:ea typeface="Courier New"/>
                <a:cs typeface="Courier New"/>
                <a:sym typeface="Courier New"/>
              </a:rPr>
              <a:t>The length of dataset is  180000</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212121"/>
                </a:solidFill>
                <a:highlight>
                  <a:srgbClr val="FFFFFF"/>
                </a:highlight>
                <a:latin typeface="Courier New"/>
                <a:ea typeface="Courier New"/>
                <a:cs typeface="Courier New"/>
                <a:sym typeface="Courier New"/>
              </a:rPr>
              <a:t>vocab length 68861</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212121"/>
                </a:solidFill>
                <a:highlight>
                  <a:srgbClr val="FFFFFF"/>
                </a:highlight>
                <a:latin typeface="Courier New"/>
                <a:ea typeface="Courier New"/>
                <a:cs typeface="Courier New"/>
                <a:sym typeface="Courier New"/>
              </a:rPr>
              <a:t>Word embeddings: 516783</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212121"/>
                </a:solidFill>
                <a:highlight>
                  <a:srgbClr val="FFFFFF"/>
                </a:highlight>
                <a:latin typeface="Courier New"/>
                <a:ea typeface="Courier New"/>
                <a:cs typeface="Courier New"/>
                <a:sym typeface="Courier New"/>
              </a:rPr>
              <a:t>Number of words missing from word_embeddings: 728</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212121"/>
                </a:solidFill>
                <a:highlight>
                  <a:srgbClr val="FFFFFF"/>
                </a:highlight>
                <a:latin typeface="Courier New"/>
                <a:ea typeface="Courier New"/>
                <a:cs typeface="Courier New"/>
                <a:sym typeface="Courier New"/>
              </a:rPr>
              <a:t>Percent of words that are missing from our vocabulary: 1.06%</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212121"/>
                </a:solidFill>
                <a:highlight>
                  <a:srgbClr val="FFFFFF"/>
                </a:highlight>
                <a:latin typeface="Courier New"/>
                <a:ea typeface="Courier New"/>
                <a:cs typeface="Courier New"/>
                <a:sym typeface="Courier New"/>
              </a:rPr>
              <a:t>Total number of unique words: 68861</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212121"/>
                </a:solidFill>
                <a:highlight>
                  <a:srgbClr val="FFFFFF"/>
                </a:highlight>
                <a:latin typeface="Courier New"/>
                <a:ea typeface="Courier New"/>
                <a:cs typeface="Courier New"/>
                <a:sym typeface="Courier New"/>
              </a:rPr>
              <a:t>Number of words we will use: 37429</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212121"/>
                </a:solidFill>
                <a:highlight>
                  <a:srgbClr val="FFFFFF"/>
                </a:highlight>
                <a:latin typeface="Courier New"/>
                <a:ea typeface="Courier New"/>
                <a:cs typeface="Courier New"/>
                <a:sym typeface="Courier New"/>
              </a:rPr>
              <a:t>Percent of words we will use: 54.35%</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212121"/>
                </a:solidFill>
                <a:highlight>
                  <a:srgbClr val="FFFFFF"/>
                </a:highlight>
                <a:latin typeface="Courier New"/>
                <a:ea typeface="Courier New"/>
                <a:cs typeface="Courier New"/>
                <a:sym typeface="Courier New"/>
              </a:rPr>
              <a:t>length vocab_to_int 37429</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212121"/>
                </a:solidFill>
                <a:highlight>
                  <a:srgbClr val="FFFFFF"/>
                </a:highlight>
                <a:latin typeface="Courier New"/>
                <a:ea typeface="Courier New"/>
                <a:cs typeface="Courier New"/>
                <a:sym typeface="Courier New"/>
              </a:rPr>
              <a:t>length int_to_vocab 37429</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212121"/>
                </a:solidFill>
                <a:highlight>
                  <a:srgbClr val="FFFFFF"/>
                </a:highlight>
                <a:latin typeface="Courier New"/>
                <a:ea typeface="Courier New"/>
                <a:cs typeface="Courier New"/>
                <a:sym typeface="Courier New"/>
              </a:rPr>
              <a:t>length of word embedding matrix 37429</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212121"/>
                </a:solidFill>
                <a:highlight>
                  <a:srgbClr val="FFFFFF"/>
                </a:highlight>
                <a:latin typeface="Courier New"/>
                <a:ea typeface="Courier New"/>
                <a:cs typeface="Courier New"/>
                <a:sym typeface="Courier New"/>
              </a:rPr>
              <a:t>after word to index for reviewText [0, 3912, 0, 17, 12, 119, 278, 209, 79, 905, 3912, 1533]</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212121"/>
                </a:solidFill>
                <a:highlight>
                  <a:srgbClr val="FFFFFF"/>
                </a:highlight>
                <a:latin typeface="Courier New"/>
                <a:ea typeface="Courier New"/>
                <a:cs typeface="Courier New"/>
                <a:sym typeface="Courier New"/>
              </a:rPr>
              <a:t>after word to index for summary [37428, 0, 3912, 70, 1154, 565, 37427]</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212121"/>
                </a:solidFill>
                <a:highlight>
                  <a:srgbClr val="FFFFFF"/>
                </a:highlight>
                <a:latin typeface="Courier New"/>
                <a:ea typeface="Courier New"/>
                <a:cs typeface="Courier New"/>
                <a:sym typeface="Courier New"/>
              </a:rPr>
              <a:t>total number of unk token are 0</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212121"/>
                </a:solidFill>
                <a:highlight>
                  <a:srgbClr val="FFFFFF"/>
                </a:highlight>
                <a:latin typeface="Courier New"/>
                <a:ea typeface="Courier New"/>
                <a:cs typeface="Courier New"/>
                <a:sym typeface="Courier New"/>
              </a:rPr>
              <a:t>length of dataset that will be used 168285</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212121"/>
                </a:solidFill>
                <a:highlight>
                  <a:srgbClr val="FFFFFF"/>
                </a:highlight>
                <a:latin typeface="Courier New"/>
                <a:ea typeface="Courier New"/>
                <a:cs typeface="Courier New"/>
                <a:sym typeface="Courier New"/>
              </a:rPr>
              <a:t>length of split datasets train 117799, test 25243 and validation 25243</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212121"/>
                </a:solidFill>
                <a:highlight>
                  <a:srgbClr val="FFFFFF"/>
                </a:highlight>
                <a:latin typeface="Courier New"/>
                <a:ea typeface="Courier New"/>
                <a:cs typeface="Courier New"/>
                <a:sym typeface="Courier New"/>
              </a:rPr>
              <a:t>Vocabulary Size: 37429</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212121"/>
                </a:solidFill>
                <a:highlight>
                  <a:srgbClr val="FFFFFF"/>
                </a:highlight>
                <a:latin typeface="Courier New"/>
                <a:ea typeface="Courier New"/>
                <a:cs typeface="Courier New"/>
                <a:sym typeface="Courier New"/>
              </a:rPr>
              <a:t>voc_to_int_ 37425 37426 37427</a:t>
            </a:r>
            <a:endParaRPr/>
          </a:p>
        </p:txBody>
      </p:sp>
      <p:pic>
        <p:nvPicPr>
          <p:cNvPr id="258" name="Google Shape;258;p30"/>
          <p:cNvPicPr preferRelativeResize="0"/>
          <p:nvPr/>
        </p:nvPicPr>
        <p:blipFill>
          <a:blip r:embed="rId3">
            <a:alphaModFix/>
          </a:blip>
          <a:stretch>
            <a:fillRect/>
          </a:stretch>
        </p:blipFill>
        <p:spPr>
          <a:xfrm>
            <a:off x="5504225" y="982300"/>
            <a:ext cx="3487375" cy="3497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1"/>
          <p:cNvSpPr txBox="1"/>
          <p:nvPr>
            <p:ph idx="2" type="title"/>
          </p:nvPr>
        </p:nvSpPr>
        <p:spPr>
          <a:xfrm>
            <a:off x="1297500" y="459500"/>
            <a:ext cx="6372300" cy="5109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GB" sz="2500">
                <a:latin typeface="Times New Roman"/>
                <a:ea typeface="Times New Roman"/>
                <a:cs typeface="Times New Roman"/>
                <a:sym typeface="Times New Roman"/>
              </a:rPr>
              <a:t>Abstractive text summarization</a:t>
            </a:r>
            <a:endParaRPr b="1" sz="2500">
              <a:latin typeface="Times New Roman"/>
              <a:ea typeface="Times New Roman"/>
              <a:cs typeface="Times New Roman"/>
              <a:sym typeface="Times New Roman"/>
            </a:endParaRPr>
          </a:p>
        </p:txBody>
      </p:sp>
      <p:sp>
        <p:nvSpPr>
          <p:cNvPr id="264" name="Google Shape;264;p31"/>
          <p:cNvSpPr txBox="1"/>
          <p:nvPr/>
        </p:nvSpPr>
        <p:spPr>
          <a:xfrm>
            <a:off x="1328200" y="1211000"/>
            <a:ext cx="6966600" cy="2878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Sequence to Sequence</a:t>
            </a:r>
            <a:r>
              <a:rPr lang="en-GB" sz="1600">
                <a:latin typeface="Times New Roman"/>
                <a:ea typeface="Times New Roman"/>
                <a:cs typeface="Times New Roman"/>
                <a:sym typeface="Times New Roman"/>
              </a:rPr>
              <a:t> based encoder decoder model with </a:t>
            </a:r>
            <a:r>
              <a:rPr lang="en-GB" sz="1600">
                <a:latin typeface="Times New Roman"/>
                <a:ea typeface="Times New Roman"/>
                <a:cs typeface="Times New Roman"/>
                <a:sym typeface="Times New Roman"/>
              </a:rPr>
              <a:t>Attention </a:t>
            </a:r>
            <a:r>
              <a:rPr lang="en-GB" sz="1600">
                <a:latin typeface="Times New Roman"/>
                <a:ea typeface="Times New Roman"/>
                <a:cs typeface="Times New Roman"/>
                <a:sym typeface="Times New Roman"/>
              </a:rPr>
              <a:t> </a:t>
            </a:r>
            <a:r>
              <a:rPr lang="en-GB" sz="1600">
                <a:latin typeface="Times New Roman"/>
                <a:ea typeface="Times New Roman"/>
                <a:cs typeface="Times New Roman"/>
                <a:sym typeface="Times New Roman"/>
              </a:rPr>
              <a:t>mechanism</a:t>
            </a:r>
            <a:r>
              <a:rPr lang="en-GB" sz="1600">
                <a:latin typeface="Times New Roman"/>
                <a:ea typeface="Times New Roman"/>
                <a:cs typeface="Times New Roman"/>
                <a:sym typeface="Times New Roman"/>
              </a:rPr>
              <a:t> is used.</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Bhandanu style </a:t>
            </a:r>
            <a:r>
              <a:rPr lang="en-GB" sz="1600">
                <a:latin typeface="Times New Roman"/>
                <a:ea typeface="Times New Roman"/>
                <a:cs typeface="Times New Roman"/>
                <a:sym typeface="Times New Roman"/>
              </a:rPr>
              <a:t>attention</a:t>
            </a:r>
            <a:r>
              <a:rPr lang="en-GB" sz="1600">
                <a:latin typeface="Times New Roman"/>
                <a:ea typeface="Times New Roman"/>
                <a:cs typeface="Times New Roman"/>
                <a:sym typeface="Times New Roman"/>
              </a:rPr>
              <a:t> is  used.</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LSTM is used to design Sequence to Sequence based encoder and decoder </a:t>
            </a:r>
            <a:r>
              <a:rPr lang="en-GB" sz="1600">
                <a:latin typeface="Times New Roman"/>
                <a:ea typeface="Times New Roman"/>
                <a:cs typeface="Times New Roman"/>
                <a:sym typeface="Times New Roman"/>
              </a:rPr>
              <a:t>architecture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Attention is applied on the encoder outputs and decoder outputs.</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Time distributed layer is added along with  the dense layer as output</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Inference function is used to get the inference then summary is decoded or generated given a review.</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T5-small pretrained model is used for </a:t>
            </a:r>
            <a:r>
              <a:rPr lang="en-GB" sz="1600">
                <a:latin typeface="Times New Roman"/>
                <a:ea typeface="Times New Roman"/>
                <a:cs typeface="Times New Roman"/>
                <a:sym typeface="Times New Roman"/>
              </a:rPr>
              <a:t>comparison</a:t>
            </a:r>
            <a:r>
              <a:rPr lang="en-GB" sz="1600">
                <a:latin typeface="Times New Roman"/>
                <a:ea typeface="Times New Roman"/>
                <a:cs typeface="Times New Roman"/>
                <a:sym typeface="Times New Roman"/>
              </a:rPr>
              <a:t> with my model.</a:t>
            </a:r>
            <a:endParaRPr sz="1600">
              <a:latin typeface="Times New Roman"/>
              <a:ea typeface="Times New Roman"/>
              <a:cs typeface="Times New Roman"/>
              <a:sym typeface="Times New Roman"/>
            </a:endParaRPr>
          </a:p>
          <a:p>
            <a:pPr indent="0" lvl="0" marL="457200" rtl="0" algn="l">
              <a:spcBef>
                <a:spcPts val="0"/>
              </a:spcBef>
              <a:spcAft>
                <a:spcPts val="0"/>
              </a:spcAft>
              <a:buNone/>
            </a:pPr>
            <a:r>
              <a:t/>
            </a:r>
            <a:endParaRPr sz="15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2"/>
          <p:cNvSpPr txBox="1"/>
          <p:nvPr>
            <p:ph idx="2" type="title"/>
          </p:nvPr>
        </p:nvSpPr>
        <p:spPr>
          <a:xfrm>
            <a:off x="1297500" y="448115"/>
            <a:ext cx="3005700" cy="5109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GB" sz="2500">
                <a:latin typeface="Times New Roman"/>
                <a:ea typeface="Times New Roman"/>
                <a:cs typeface="Times New Roman"/>
                <a:sym typeface="Times New Roman"/>
              </a:rPr>
              <a:t>Model Architecture</a:t>
            </a:r>
            <a:endParaRPr b="1" sz="2500">
              <a:latin typeface="Times New Roman"/>
              <a:ea typeface="Times New Roman"/>
              <a:cs typeface="Times New Roman"/>
              <a:sym typeface="Times New Roman"/>
            </a:endParaRPr>
          </a:p>
        </p:txBody>
      </p:sp>
      <p:pic>
        <p:nvPicPr>
          <p:cNvPr id="270" name="Google Shape;270;p32"/>
          <p:cNvPicPr preferRelativeResize="0"/>
          <p:nvPr/>
        </p:nvPicPr>
        <p:blipFill>
          <a:blip r:embed="rId3">
            <a:alphaModFix/>
          </a:blip>
          <a:stretch>
            <a:fillRect/>
          </a:stretch>
        </p:blipFill>
        <p:spPr>
          <a:xfrm>
            <a:off x="1167400" y="1040900"/>
            <a:ext cx="6912074" cy="39267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3"/>
          <p:cNvSpPr txBox="1"/>
          <p:nvPr>
            <p:ph idx="2" type="title"/>
          </p:nvPr>
        </p:nvSpPr>
        <p:spPr>
          <a:xfrm>
            <a:off x="1337475" y="476450"/>
            <a:ext cx="4885800" cy="510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GB" sz="2500">
                <a:latin typeface="Times New Roman"/>
                <a:ea typeface="Times New Roman"/>
                <a:cs typeface="Times New Roman"/>
                <a:sym typeface="Times New Roman"/>
              </a:rPr>
              <a:t>Encoder Decoder model</a:t>
            </a:r>
            <a:endParaRPr b="1" sz="2500">
              <a:latin typeface="Times New Roman"/>
              <a:ea typeface="Times New Roman"/>
              <a:cs typeface="Times New Roman"/>
              <a:sym typeface="Times New Roman"/>
            </a:endParaRPr>
          </a:p>
        </p:txBody>
      </p:sp>
      <p:sp>
        <p:nvSpPr>
          <p:cNvPr id="276" name="Google Shape;276;p33"/>
          <p:cNvSpPr txBox="1"/>
          <p:nvPr/>
        </p:nvSpPr>
        <p:spPr>
          <a:xfrm>
            <a:off x="1337475" y="9873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t>
            </a:r>
            <a:endParaRPr/>
          </a:p>
        </p:txBody>
      </p:sp>
      <p:pic>
        <p:nvPicPr>
          <p:cNvPr id="277" name="Google Shape;277;p33"/>
          <p:cNvPicPr preferRelativeResize="0"/>
          <p:nvPr/>
        </p:nvPicPr>
        <p:blipFill>
          <a:blip r:embed="rId3">
            <a:alphaModFix/>
          </a:blip>
          <a:stretch>
            <a:fillRect/>
          </a:stretch>
        </p:blipFill>
        <p:spPr>
          <a:xfrm>
            <a:off x="524450" y="1601649"/>
            <a:ext cx="4207775" cy="2786125"/>
          </a:xfrm>
          <a:prstGeom prst="rect">
            <a:avLst/>
          </a:prstGeom>
          <a:noFill/>
          <a:ln>
            <a:noFill/>
          </a:ln>
        </p:spPr>
      </p:pic>
      <p:pic>
        <p:nvPicPr>
          <p:cNvPr id="278" name="Google Shape;278;p33"/>
          <p:cNvPicPr preferRelativeResize="0"/>
          <p:nvPr/>
        </p:nvPicPr>
        <p:blipFill>
          <a:blip r:embed="rId4">
            <a:alphaModFix/>
          </a:blip>
          <a:stretch>
            <a:fillRect/>
          </a:stretch>
        </p:blipFill>
        <p:spPr>
          <a:xfrm>
            <a:off x="4732225" y="1932763"/>
            <a:ext cx="4106975" cy="212389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4"/>
          <p:cNvSpPr txBox="1"/>
          <p:nvPr>
            <p:ph idx="2" type="title"/>
          </p:nvPr>
        </p:nvSpPr>
        <p:spPr>
          <a:xfrm>
            <a:off x="1297500" y="807325"/>
            <a:ext cx="6618300" cy="257400"/>
          </a:xfrm>
          <a:prstGeom prst="rect">
            <a:avLst/>
          </a:prstGeom>
        </p:spPr>
        <p:txBody>
          <a:bodyPr anchorCtr="0" anchor="ctr" bIns="45700" lIns="91425" spcFirstLastPara="1" rIns="91425" wrap="square" tIns="45700">
            <a:noAutofit/>
          </a:bodyPr>
          <a:lstStyle/>
          <a:p>
            <a:pPr indent="0" lvl="0" marL="0" rtl="0" algn="l">
              <a:lnSpc>
                <a:spcPct val="117391"/>
              </a:lnSpc>
              <a:spcBef>
                <a:spcPts val="4500"/>
              </a:spcBef>
              <a:spcAft>
                <a:spcPts val="0"/>
              </a:spcAft>
              <a:buClr>
                <a:schemeClr val="dk1"/>
              </a:buClr>
              <a:buSzPts val="990"/>
              <a:buFont typeface="Arial"/>
              <a:buNone/>
            </a:pPr>
            <a:r>
              <a:rPr b="1" lang="en-GB" sz="2500">
                <a:solidFill>
                  <a:srgbClr val="292929"/>
                </a:solidFill>
                <a:highlight>
                  <a:srgbClr val="FFFFFF"/>
                </a:highlight>
                <a:latin typeface="Times New Roman"/>
                <a:ea typeface="Times New Roman"/>
                <a:cs typeface="Times New Roman"/>
                <a:sym typeface="Times New Roman"/>
              </a:rPr>
              <a:t>Bahdanau attention mechanism</a:t>
            </a:r>
            <a:endParaRPr sz="2500">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500"/>
          </a:p>
        </p:txBody>
      </p:sp>
      <p:sp>
        <p:nvSpPr>
          <p:cNvPr id="284" name="Google Shape;284;p34"/>
          <p:cNvSpPr txBox="1"/>
          <p:nvPr/>
        </p:nvSpPr>
        <p:spPr>
          <a:xfrm>
            <a:off x="716175" y="1458400"/>
            <a:ext cx="8086500" cy="2878200"/>
          </a:xfrm>
          <a:prstGeom prst="rect">
            <a:avLst/>
          </a:prstGeom>
          <a:noFill/>
          <a:ln>
            <a:noFill/>
          </a:ln>
        </p:spPr>
        <p:txBody>
          <a:bodyPr anchorCtr="0" anchor="t" bIns="91425" lIns="91425" spcFirstLastPara="1" rIns="91425" wrap="square" tIns="91425">
            <a:spAutoFit/>
          </a:bodyPr>
          <a:lstStyle/>
          <a:p>
            <a:pPr indent="-330200" lvl="0" marL="457200" rtl="0" algn="just">
              <a:lnSpc>
                <a:spcPct val="100000"/>
              </a:lnSpc>
              <a:spcBef>
                <a:spcPts val="0"/>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It is also known as Additive attention as it performs a linear combination of encoder states and the decoder states.</a:t>
            </a:r>
            <a:endParaRPr sz="1600">
              <a:highlight>
                <a:srgbClr val="FFFFFF"/>
              </a:highlight>
              <a:latin typeface="Times New Roman"/>
              <a:ea typeface="Times New Roman"/>
              <a:cs typeface="Times New Roman"/>
              <a:sym typeface="Times New Roman"/>
            </a:endParaRPr>
          </a:p>
          <a:p>
            <a:pPr indent="-330200" lvl="0" marL="457200" rtl="0" algn="just">
              <a:lnSpc>
                <a:spcPct val="100000"/>
              </a:lnSpc>
              <a:spcBef>
                <a:spcPts val="0"/>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All hidden states of the encoder (forward and backward) and the decoder are used t</a:t>
            </a:r>
            <a:r>
              <a:rPr lang="en-GB" sz="1600">
                <a:highlight>
                  <a:srgbClr val="FFFFFF"/>
                </a:highlight>
                <a:latin typeface="Times New Roman"/>
                <a:ea typeface="Times New Roman"/>
                <a:cs typeface="Times New Roman"/>
                <a:sym typeface="Times New Roman"/>
              </a:rPr>
              <a:t>o </a:t>
            </a:r>
            <a:r>
              <a:rPr lang="en-GB" sz="1600">
                <a:highlight>
                  <a:srgbClr val="FFFFFF"/>
                </a:highlight>
                <a:latin typeface="Times New Roman"/>
                <a:ea typeface="Times New Roman"/>
                <a:cs typeface="Times New Roman"/>
                <a:sym typeface="Times New Roman"/>
              </a:rPr>
              <a:t>generate the context vector, unlike how just the last encoder hidden state is used in seq2seq without attention.</a:t>
            </a:r>
            <a:endParaRPr sz="1600">
              <a:highlight>
                <a:srgbClr val="FFFFFF"/>
              </a:highlight>
              <a:latin typeface="Times New Roman"/>
              <a:ea typeface="Times New Roman"/>
              <a:cs typeface="Times New Roman"/>
              <a:sym typeface="Times New Roman"/>
            </a:endParaRPr>
          </a:p>
          <a:p>
            <a:pPr indent="-330200" lvl="0" marL="457200" rtl="0" algn="just">
              <a:lnSpc>
                <a:spcPct val="100000"/>
              </a:lnSpc>
              <a:spcBef>
                <a:spcPts val="0"/>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The attention mechanism aligns the input and output sequences, with an alignment score parameterized by a feed forward network. </a:t>
            </a:r>
            <a:endParaRPr sz="1600">
              <a:highlight>
                <a:srgbClr val="FFFFFF"/>
              </a:highlight>
              <a:latin typeface="Times New Roman"/>
              <a:ea typeface="Times New Roman"/>
              <a:cs typeface="Times New Roman"/>
              <a:sym typeface="Times New Roman"/>
            </a:endParaRPr>
          </a:p>
          <a:p>
            <a:pPr indent="-330200" lvl="0" marL="457200" rtl="0" algn="just">
              <a:lnSpc>
                <a:spcPct val="100000"/>
              </a:lnSpc>
              <a:spcBef>
                <a:spcPts val="0"/>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It helps to pay attention to the most relevant information in the source sequence.</a:t>
            </a:r>
            <a:endParaRPr sz="1600">
              <a:highlight>
                <a:srgbClr val="FFFFFF"/>
              </a:highlight>
              <a:latin typeface="Times New Roman"/>
              <a:ea typeface="Times New Roman"/>
              <a:cs typeface="Times New Roman"/>
              <a:sym typeface="Times New Roman"/>
            </a:endParaRPr>
          </a:p>
          <a:p>
            <a:pPr indent="-330200" lvl="0" marL="457200" rtl="0" algn="just">
              <a:lnSpc>
                <a:spcPct val="100000"/>
              </a:lnSpc>
              <a:spcBef>
                <a:spcPts val="0"/>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The model predicts a target word based on the context vectors associated with the source position and the previously generated target words.</a:t>
            </a:r>
            <a:endParaRPr sz="1600">
              <a:highlight>
                <a:srgbClr val="FFFFFF"/>
              </a:highlight>
              <a:latin typeface="Times New Roman"/>
              <a:ea typeface="Times New Roman"/>
              <a:cs typeface="Times New Roman"/>
              <a:sym typeface="Times New Roman"/>
            </a:endParaRPr>
          </a:p>
          <a:p>
            <a:pPr indent="0" lvl="0" marL="457200" rtl="0" algn="l">
              <a:spcBef>
                <a:spcPts val="0"/>
              </a:spcBef>
              <a:spcAft>
                <a:spcPts val="0"/>
              </a:spcAft>
              <a:buNone/>
            </a:pPr>
            <a:r>
              <a:t/>
            </a:r>
            <a:endParaRPr sz="15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5"/>
          <p:cNvSpPr txBox="1"/>
          <p:nvPr>
            <p:ph idx="1" type="body"/>
          </p:nvPr>
        </p:nvSpPr>
        <p:spPr>
          <a:xfrm>
            <a:off x="1171950" y="1041725"/>
            <a:ext cx="7558200" cy="3515700"/>
          </a:xfrm>
          <a:prstGeom prst="rect">
            <a:avLst/>
          </a:prstGeom>
        </p:spPr>
        <p:txBody>
          <a:bodyPr anchorCtr="0" anchor="t" bIns="45700" lIns="91425" spcFirstLastPara="1" rIns="91425" wrap="square" tIns="45700">
            <a:normAutofit lnSpcReduction="10000"/>
          </a:bodyPr>
          <a:lstStyle/>
          <a:p>
            <a:pPr indent="0" lvl="0" marL="0" rtl="0" algn="l">
              <a:lnSpc>
                <a:spcPct val="100000"/>
              </a:lnSpc>
              <a:spcBef>
                <a:spcPts val="3200"/>
              </a:spcBef>
              <a:spcAft>
                <a:spcPts val="0"/>
              </a:spcAft>
              <a:buNone/>
            </a:pPr>
            <a:r>
              <a:rPr b="1" lang="en-GB" sz="1600">
                <a:solidFill>
                  <a:srgbClr val="292929"/>
                </a:solidFill>
                <a:highlight>
                  <a:srgbClr val="FFFFFF"/>
                </a:highlight>
                <a:latin typeface="Times New Roman"/>
                <a:ea typeface="Times New Roman"/>
                <a:cs typeface="Times New Roman"/>
                <a:sym typeface="Times New Roman"/>
              </a:rPr>
              <a:t>Alignment score: </a:t>
            </a:r>
            <a:endParaRPr b="1" sz="1600">
              <a:solidFill>
                <a:srgbClr val="292929"/>
              </a:solidFill>
              <a:highlight>
                <a:srgbClr val="FFFFFF"/>
              </a:highlight>
              <a:latin typeface="Times New Roman"/>
              <a:ea typeface="Times New Roman"/>
              <a:cs typeface="Times New Roman"/>
              <a:sym typeface="Times New Roman"/>
            </a:endParaRPr>
          </a:p>
          <a:p>
            <a:pPr indent="-330200" lvl="0" marL="457200" rtl="0" algn="l">
              <a:lnSpc>
                <a:spcPct val="100000"/>
              </a:lnSpc>
              <a:spcBef>
                <a:spcPts val="3200"/>
              </a:spcBef>
              <a:spcAft>
                <a:spcPts val="0"/>
              </a:spcAft>
              <a:buSzPts val="1600"/>
              <a:buFont typeface="Georgia"/>
              <a:buChar char="•"/>
            </a:pPr>
            <a:r>
              <a:rPr lang="en-GB" sz="1600">
                <a:highlight>
                  <a:srgbClr val="FFFFFF"/>
                </a:highlight>
                <a:latin typeface="Times New Roman"/>
                <a:ea typeface="Times New Roman"/>
                <a:cs typeface="Times New Roman"/>
                <a:sym typeface="Times New Roman"/>
              </a:rPr>
              <a:t>The alignment score maps how well the inputs around position</a:t>
            </a:r>
            <a:r>
              <a:rPr i="1" lang="en-GB" sz="1600">
                <a:highlight>
                  <a:srgbClr val="FFFFFF"/>
                </a:highlight>
                <a:latin typeface="Times New Roman"/>
                <a:ea typeface="Times New Roman"/>
                <a:cs typeface="Times New Roman"/>
                <a:sym typeface="Times New Roman"/>
              </a:rPr>
              <a:t> “</a:t>
            </a:r>
            <a:r>
              <a:rPr b="1" i="1" lang="en-GB" sz="1600">
                <a:highlight>
                  <a:srgbClr val="FFFFFF"/>
                </a:highlight>
                <a:latin typeface="Times New Roman"/>
                <a:ea typeface="Times New Roman"/>
                <a:cs typeface="Times New Roman"/>
                <a:sym typeface="Times New Roman"/>
              </a:rPr>
              <a:t>j”</a:t>
            </a:r>
            <a:r>
              <a:rPr b="1" lang="en-GB" sz="1600">
                <a:highlight>
                  <a:srgbClr val="FFFFFF"/>
                </a:highlight>
                <a:latin typeface="Times New Roman"/>
                <a:ea typeface="Times New Roman"/>
                <a:cs typeface="Times New Roman"/>
                <a:sym typeface="Times New Roman"/>
              </a:rPr>
              <a:t> </a:t>
            </a:r>
            <a:r>
              <a:rPr lang="en-GB" sz="1600">
                <a:highlight>
                  <a:srgbClr val="FFFFFF"/>
                </a:highlight>
                <a:latin typeface="Times New Roman"/>
                <a:ea typeface="Times New Roman"/>
                <a:cs typeface="Times New Roman"/>
                <a:sym typeface="Times New Roman"/>
              </a:rPr>
              <a:t>and the output at position “</a:t>
            </a:r>
            <a:r>
              <a:rPr b="1" i="1" lang="en-GB" sz="1600">
                <a:highlight>
                  <a:srgbClr val="FFFFFF"/>
                </a:highlight>
                <a:latin typeface="Times New Roman"/>
                <a:ea typeface="Times New Roman"/>
                <a:cs typeface="Times New Roman"/>
                <a:sym typeface="Times New Roman"/>
              </a:rPr>
              <a:t>i”</a:t>
            </a:r>
            <a:r>
              <a:rPr lang="en-GB" sz="1600">
                <a:highlight>
                  <a:srgbClr val="FFFFFF"/>
                </a:highlight>
                <a:latin typeface="Times New Roman"/>
                <a:ea typeface="Times New Roman"/>
                <a:cs typeface="Times New Roman"/>
                <a:sym typeface="Times New Roman"/>
              </a:rPr>
              <a:t> match. The score is based on the previous decoder’s hidden state, </a:t>
            </a:r>
            <a:r>
              <a:rPr b="1" lang="en-GB" sz="1600">
                <a:highlight>
                  <a:srgbClr val="FFFFFF"/>
                </a:highlight>
                <a:latin typeface="Times New Roman"/>
                <a:ea typeface="Times New Roman"/>
                <a:cs typeface="Times New Roman"/>
                <a:sym typeface="Times New Roman"/>
              </a:rPr>
              <a:t>s₍ᵢ₋₁₎ </a:t>
            </a:r>
            <a:r>
              <a:rPr lang="en-GB" sz="1600">
                <a:highlight>
                  <a:srgbClr val="FFFFFF"/>
                </a:highlight>
                <a:latin typeface="Times New Roman"/>
                <a:ea typeface="Times New Roman"/>
                <a:cs typeface="Times New Roman"/>
                <a:sym typeface="Times New Roman"/>
              </a:rPr>
              <a:t>just before predicting the target word and the hidden state, hⱼ of the input sentence. </a:t>
            </a:r>
            <a:endParaRPr sz="1600">
              <a:highlight>
                <a:srgbClr val="FFFFFF"/>
              </a:highlight>
              <a:latin typeface="Times New Roman"/>
              <a:ea typeface="Times New Roman"/>
              <a:cs typeface="Times New Roman"/>
              <a:sym typeface="Times New Roman"/>
            </a:endParaRPr>
          </a:p>
          <a:p>
            <a:pPr indent="0" lvl="0" marL="0" rtl="0" algn="l">
              <a:spcBef>
                <a:spcPts val="640"/>
              </a:spcBef>
              <a:spcAft>
                <a:spcPts val="0"/>
              </a:spcAft>
              <a:buNone/>
            </a:pPr>
            <a:r>
              <a:rPr lang="en-GB"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l">
              <a:spcBef>
                <a:spcPts val="640"/>
              </a:spcBef>
              <a:spcAft>
                <a:spcPts val="0"/>
              </a:spcAft>
              <a:buNone/>
            </a:pPr>
            <a:r>
              <a:t/>
            </a:r>
            <a:endParaRPr sz="1200">
              <a:latin typeface="Times New Roman"/>
              <a:ea typeface="Times New Roman"/>
              <a:cs typeface="Times New Roman"/>
              <a:sym typeface="Times New Roman"/>
            </a:endParaRPr>
          </a:p>
          <a:p>
            <a:pPr indent="-336550" lvl="0" marL="457200" rtl="0" algn="l">
              <a:spcBef>
                <a:spcPts val="640"/>
              </a:spcBef>
              <a:spcAft>
                <a:spcPts val="0"/>
              </a:spcAft>
              <a:buSzPts val="1700"/>
              <a:buFont typeface="Times New Roman"/>
              <a:buChar char="•"/>
            </a:pPr>
            <a:r>
              <a:rPr lang="en-GB" sz="1700">
                <a:highlight>
                  <a:srgbClr val="FFFFFF"/>
                </a:highlight>
                <a:latin typeface="Times New Roman"/>
                <a:ea typeface="Times New Roman"/>
                <a:cs typeface="Times New Roman"/>
                <a:sym typeface="Times New Roman"/>
              </a:rPr>
              <a:t>The decoder decides which part of the source sentence it needs to pay attention to, instead of having encoder encode all the information of the source sentence into a fixed-length vector.</a:t>
            </a:r>
            <a:endParaRPr sz="1700">
              <a:highlight>
                <a:srgbClr val="FFFFFF"/>
              </a:highlight>
              <a:latin typeface="Times New Roman"/>
              <a:ea typeface="Times New Roman"/>
              <a:cs typeface="Times New Roman"/>
              <a:sym typeface="Times New Roman"/>
            </a:endParaRPr>
          </a:p>
          <a:p>
            <a:pPr indent="-336550" lvl="0" marL="457200" rtl="0" algn="l">
              <a:lnSpc>
                <a:spcPct val="100000"/>
              </a:lnSpc>
              <a:spcBef>
                <a:spcPts val="0"/>
              </a:spcBef>
              <a:spcAft>
                <a:spcPts val="0"/>
              </a:spcAft>
              <a:buSzPts val="1700"/>
              <a:buFont typeface="Times New Roman"/>
              <a:buChar char="•"/>
            </a:pPr>
            <a:r>
              <a:rPr lang="en-GB" sz="1700">
                <a:highlight>
                  <a:srgbClr val="FFFFFF"/>
                </a:highlight>
                <a:latin typeface="Times New Roman"/>
                <a:ea typeface="Times New Roman"/>
                <a:cs typeface="Times New Roman"/>
                <a:sym typeface="Times New Roman"/>
              </a:rPr>
              <a:t>The alignment vector that has the same length with the source sequence and is computed at every time step of the decoder.</a:t>
            </a:r>
            <a:endParaRPr sz="1700">
              <a:highlight>
                <a:srgbClr val="FFFFFF"/>
              </a:highlight>
              <a:latin typeface="Times New Roman"/>
              <a:ea typeface="Times New Roman"/>
              <a:cs typeface="Times New Roman"/>
              <a:sym typeface="Times New Roman"/>
            </a:endParaRPr>
          </a:p>
          <a:p>
            <a:pPr indent="0" lvl="0" marL="0" rtl="0" algn="l">
              <a:spcBef>
                <a:spcPts val="640"/>
              </a:spcBef>
              <a:spcAft>
                <a:spcPts val="0"/>
              </a:spcAft>
              <a:buNone/>
            </a:pPr>
            <a:r>
              <a:rPr lang="en-GB"/>
              <a:t>								</a:t>
            </a:r>
            <a:endParaRPr/>
          </a:p>
        </p:txBody>
      </p:sp>
      <p:pic>
        <p:nvPicPr>
          <p:cNvPr id="290" name="Google Shape;290;p35"/>
          <p:cNvPicPr preferRelativeResize="0"/>
          <p:nvPr/>
        </p:nvPicPr>
        <p:blipFill>
          <a:blip r:embed="rId3">
            <a:alphaModFix/>
          </a:blip>
          <a:stretch>
            <a:fillRect/>
          </a:stretch>
        </p:blipFill>
        <p:spPr>
          <a:xfrm>
            <a:off x="3059923" y="2496225"/>
            <a:ext cx="3643350" cy="459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6"/>
          <p:cNvSpPr txBox="1"/>
          <p:nvPr/>
        </p:nvSpPr>
        <p:spPr>
          <a:xfrm>
            <a:off x="1198000" y="1224025"/>
            <a:ext cx="7708800" cy="3514500"/>
          </a:xfrm>
          <a:prstGeom prst="rect">
            <a:avLst/>
          </a:prstGeom>
          <a:noFill/>
          <a:ln>
            <a:noFill/>
          </a:ln>
        </p:spPr>
        <p:txBody>
          <a:bodyPr anchorCtr="0" anchor="t" bIns="91425" lIns="91425" spcFirstLastPara="1" rIns="91425" wrap="square" tIns="91425">
            <a:spAutoFit/>
          </a:bodyPr>
          <a:lstStyle/>
          <a:p>
            <a:pPr indent="0" lvl="0" marL="0" rtl="0" algn="l">
              <a:spcBef>
                <a:spcPts val="3200"/>
              </a:spcBef>
              <a:spcAft>
                <a:spcPts val="0"/>
              </a:spcAft>
              <a:buNone/>
            </a:pPr>
            <a:r>
              <a:rPr b="1" lang="en-GB" sz="1500">
                <a:solidFill>
                  <a:srgbClr val="292929"/>
                </a:solidFill>
                <a:highlight>
                  <a:srgbClr val="FFFFFF"/>
                </a:highlight>
                <a:latin typeface="Georgia"/>
                <a:ea typeface="Georgia"/>
                <a:cs typeface="Georgia"/>
                <a:sym typeface="Georgia"/>
              </a:rPr>
              <a:t>Attention weights: </a:t>
            </a:r>
            <a:endParaRPr b="1" sz="1500">
              <a:solidFill>
                <a:srgbClr val="292929"/>
              </a:solidFill>
              <a:highlight>
                <a:srgbClr val="FFFFFF"/>
              </a:highlight>
              <a:latin typeface="Georgia"/>
              <a:ea typeface="Georgia"/>
              <a:cs typeface="Georgia"/>
              <a:sym typeface="Georgia"/>
            </a:endParaRPr>
          </a:p>
          <a:p>
            <a:pPr indent="-323850" lvl="0" marL="457200" rtl="0" algn="l">
              <a:spcBef>
                <a:spcPts val="3200"/>
              </a:spcBef>
              <a:spcAft>
                <a:spcPts val="0"/>
              </a:spcAft>
              <a:buClr>
                <a:schemeClr val="dk1"/>
              </a:buClr>
              <a:buSzPts val="1500"/>
              <a:buFont typeface="Georgia"/>
              <a:buChar char="●"/>
            </a:pPr>
            <a:r>
              <a:rPr lang="en-GB" sz="1500">
                <a:solidFill>
                  <a:schemeClr val="dk1"/>
                </a:solidFill>
                <a:highlight>
                  <a:srgbClr val="E9F2FD"/>
                </a:highlight>
                <a:latin typeface="Georgia"/>
                <a:ea typeface="Georgia"/>
                <a:cs typeface="Georgia"/>
                <a:sym typeface="Georgia"/>
              </a:rPr>
              <a:t>We apply a softmax activation function to the alignment scores to obtain the attention weights.</a:t>
            </a:r>
            <a:endParaRPr sz="1500">
              <a:solidFill>
                <a:schemeClr val="dk1"/>
              </a:solidFill>
              <a:highlight>
                <a:srgbClr val="E9F2FD"/>
              </a:highlight>
              <a:latin typeface="Georgia"/>
              <a:ea typeface="Georgia"/>
              <a:cs typeface="Georgia"/>
              <a:sym typeface="Georgia"/>
            </a:endParaRPr>
          </a:p>
          <a:p>
            <a:pPr indent="0" lvl="0" marL="0" rtl="0" algn="l">
              <a:spcBef>
                <a:spcPts val="3200"/>
              </a:spcBef>
              <a:spcAft>
                <a:spcPts val="0"/>
              </a:spcAft>
              <a:buNone/>
            </a:pPr>
            <a:r>
              <a:rPr lang="en-GB" sz="1500">
                <a:solidFill>
                  <a:srgbClr val="292929"/>
                </a:solidFill>
                <a:highlight>
                  <a:srgbClr val="E9F2FD"/>
                </a:highlight>
                <a:latin typeface="Georgia"/>
                <a:ea typeface="Georgia"/>
                <a:cs typeface="Georgia"/>
                <a:sym typeface="Georgia"/>
              </a:rPr>
              <a:t>	</a:t>
            </a:r>
            <a:endParaRPr sz="1500">
              <a:solidFill>
                <a:srgbClr val="292929"/>
              </a:solidFill>
              <a:highlight>
                <a:srgbClr val="E9F2FD"/>
              </a:highlight>
              <a:latin typeface="Georgia"/>
              <a:ea typeface="Georgia"/>
              <a:cs typeface="Georgia"/>
              <a:sym typeface="Georgia"/>
            </a:endParaRPr>
          </a:p>
          <a:p>
            <a:pPr indent="-323850" lvl="0" marL="457200" rtl="0" algn="l">
              <a:spcBef>
                <a:spcPts val="3200"/>
              </a:spcBef>
              <a:spcAft>
                <a:spcPts val="0"/>
              </a:spcAft>
              <a:buClr>
                <a:schemeClr val="dk1"/>
              </a:buClr>
              <a:buSzPts val="1500"/>
              <a:buFont typeface="Georgia"/>
              <a:buChar char="●"/>
            </a:pPr>
            <a:r>
              <a:rPr lang="en-GB" sz="1500">
                <a:solidFill>
                  <a:schemeClr val="dk1"/>
                </a:solidFill>
                <a:highlight>
                  <a:srgbClr val="FFFFFF"/>
                </a:highlight>
                <a:latin typeface="Georgia"/>
                <a:ea typeface="Georgia"/>
                <a:cs typeface="Georgia"/>
                <a:sym typeface="Georgia"/>
              </a:rPr>
              <a:t>Softmax activation function will get the probabilities whose sum will be equal to 1, This will help to represent the weight of influence for each of the input sequence.</a:t>
            </a:r>
            <a:endParaRPr sz="1500">
              <a:solidFill>
                <a:schemeClr val="dk1"/>
              </a:solidFill>
              <a:highlight>
                <a:srgbClr val="FFFFFF"/>
              </a:highlight>
              <a:latin typeface="Georgia"/>
              <a:ea typeface="Georgia"/>
              <a:cs typeface="Georgia"/>
              <a:sym typeface="Georgia"/>
            </a:endParaRPr>
          </a:p>
          <a:p>
            <a:pPr indent="-323850" lvl="0" marL="457200" rtl="0" algn="l">
              <a:spcBef>
                <a:spcPts val="0"/>
              </a:spcBef>
              <a:spcAft>
                <a:spcPts val="0"/>
              </a:spcAft>
              <a:buClr>
                <a:schemeClr val="dk1"/>
              </a:buClr>
              <a:buSzPts val="1500"/>
              <a:buFont typeface="Georgia"/>
              <a:buChar char="●"/>
            </a:pPr>
            <a:r>
              <a:rPr lang="en-GB" sz="1500">
                <a:solidFill>
                  <a:schemeClr val="dk1"/>
                </a:solidFill>
                <a:highlight>
                  <a:srgbClr val="FFFFFF"/>
                </a:highlight>
                <a:latin typeface="Georgia"/>
                <a:ea typeface="Georgia"/>
                <a:cs typeface="Georgia"/>
                <a:sym typeface="Georgia"/>
              </a:rPr>
              <a:t> Higher the attention weight of the input sequence, the higher will be its influence on predicting the target word.</a:t>
            </a:r>
            <a:endParaRPr sz="1500">
              <a:solidFill>
                <a:schemeClr val="dk1"/>
              </a:solidFill>
              <a:highlight>
                <a:srgbClr val="FFFFFF"/>
              </a:highlight>
              <a:latin typeface="Georgia"/>
              <a:ea typeface="Georgia"/>
              <a:cs typeface="Georgia"/>
              <a:sym typeface="Georgia"/>
            </a:endParaRPr>
          </a:p>
          <a:p>
            <a:pPr indent="0" lvl="0" marL="0" rtl="0" algn="l">
              <a:spcBef>
                <a:spcPts val="640"/>
              </a:spcBef>
              <a:spcAft>
                <a:spcPts val="0"/>
              </a:spcAft>
              <a:buClr>
                <a:schemeClr val="dk1"/>
              </a:buClr>
              <a:buSzPts val="1100"/>
              <a:buFont typeface="Arial"/>
              <a:buNone/>
            </a:pPr>
            <a:r>
              <a:rPr lang="en-GB" sz="1100">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p:txBody>
      </p:sp>
      <p:pic>
        <p:nvPicPr>
          <p:cNvPr id="296" name="Google Shape;296;p36"/>
          <p:cNvPicPr preferRelativeResize="0"/>
          <p:nvPr/>
        </p:nvPicPr>
        <p:blipFill>
          <a:blip r:embed="rId3">
            <a:alphaModFix/>
          </a:blip>
          <a:stretch>
            <a:fillRect/>
          </a:stretch>
        </p:blipFill>
        <p:spPr>
          <a:xfrm>
            <a:off x="2609775" y="2501800"/>
            <a:ext cx="4184850" cy="827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7"/>
          <p:cNvSpPr txBox="1"/>
          <p:nvPr/>
        </p:nvSpPr>
        <p:spPr>
          <a:xfrm>
            <a:off x="1106850" y="1419325"/>
            <a:ext cx="7669800" cy="2175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3200"/>
              </a:spcBef>
              <a:spcAft>
                <a:spcPts val="0"/>
              </a:spcAft>
              <a:buNone/>
            </a:pPr>
            <a:r>
              <a:rPr b="1" lang="en-GB" sz="1500">
                <a:solidFill>
                  <a:srgbClr val="292929"/>
                </a:solidFill>
                <a:highlight>
                  <a:srgbClr val="FFFFFF"/>
                </a:highlight>
                <a:latin typeface="Times New Roman"/>
                <a:ea typeface="Times New Roman"/>
                <a:cs typeface="Times New Roman"/>
                <a:sym typeface="Times New Roman"/>
              </a:rPr>
              <a:t>Context Vector: </a:t>
            </a:r>
            <a:endParaRPr b="1" sz="1500">
              <a:solidFill>
                <a:srgbClr val="292929"/>
              </a:solidFill>
              <a:highlight>
                <a:srgbClr val="FFFFFF"/>
              </a:highlight>
              <a:latin typeface="Times New Roman"/>
              <a:ea typeface="Times New Roman"/>
              <a:cs typeface="Times New Roman"/>
              <a:sym typeface="Times New Roman"/>
            </a:endParaRPr>
          </a:p>
          <a:p>
            <a:pPr indent="-323850" lvl="0" marL="457200" rtl="0" algn="l">
              <a:lnSpc>
                <a:spcPct val="100000"/>
              </a:lnSpc>
              <a:spcBef>
                <a:spcPts val="3200"/>
              </a:spcBef>
              <a:spcAft>
                <a:spcPts val="0"/>
              </a:spcAft>
              <a:buClr>
                <a:schemeClr val="dk1"/>
              </a:buClr>
              <a:buSzPts val="1500"/>
              <a:buFont typeface="Times New Roman"/>
              <a:buChar char="●"/>
            </a:pPr>
            <a:r>
              <a:rPr lang="en-GB" sz="1500">
                <a:solidFill>
                  <a:schemeClr val="dk1"/>
                </a:solidFill>
                <a:highlight>
                  <a:srgbClr val="FFFFFF"/>
                </a:highlight>
                <a:latin typeface="Times New Roman"/>
                <a:ea typeface="Times New Roman"/>
                <a:cs typeface="Times New Roman"/>
                <a:sym typeface="Times New Roman"/>
              </a:rPr>
              <a:t>The context vector is used to compute the final output of the decoder. The context vector 𝒸ᵢ is the weighted sum of attention weights and the encoder hidden states (h₁, h₂, …,hₜₓ), which maps to the input sentence.</a:t>
            </a:r>
            <a:endParaRPr sz="1500">
              <a:solidFill>
                <a:schemeClr val="dk1"/>
              </a:solidFill>
              <a:highlight>
                <a:srgbClr val="FFFFFF"/>
              </a:highlight>
              <a:latin typeface="Times New Roman"/>
              <a:ea typeface="Times New Roman"/>
              <a:cs typeface="Times New Roman"/>
              <a:sym typeface="Times New Roman"/>
            </a:endParaRPr>
          </a:p>
          <a:p>
            <a:pPr indent="0" lvl="0" marL="457200" rtl="0" algn="l">
              <a:lnSpc>
                <a:spcPct val="100000"/>
              </a:lnSpc>
              <a:spcBef>
                <a:spcPts val="3200"/>
              </a:spcBef>
              <a:spcAft>
                <a:spcPts val="0"/>
              </a:spcAft>
              <a:buNone/>
            </a:pPr>
            <a:r>
              <a:t/>
            </a:r>
            <a:endParaRPr b="1" sz="1600">
              <a:solidFill>
                <a:srgbClr val="292929"/>
              </a:solidFill>
              <a:highlight>
                <a:srgbClr val="FFFFFF"/>
              </a:highlight>
              <a:latin typeface="Georgia"/>
              <a:ea typeface="Georgia"/>
              <a:cs typeface="Georgia"/>
              <a:sym typeface="Georgia"/>
            </a:endParaRPr>
          </a:p>
        </p:txBody>
      </p:sp>
      <p:pic>
        <p:nvPicPr>
          <p:cNvPr id="302" name="Google Shape;302;p37"/>
          <p:cNvPicPr preferRelativeResize="0"/>
          <p:nvPr/>
        </p:nvPicPr>
        <p:blipFill>
          <a:blip r:embed="rId3">
            <a:alphaModFix/>
          </a:blip>
          <a:stretch>
            <a:fillRect/>
          </a:stretch>
        </p:blipFill>
        <p:spPr>
          <a:xfrm>
            <a:off x="4280250" y="2666950"/>
            <a:ext cx="2209800" cy="1257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724300" y="873300"/>
            <a:ext cx="7038900" cy="965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GB" sz="2500">
                <a:latin typeface="Times New Roman"/>
                <a:ea typeface="Times New Roman"/>
                <a:cs typeface="Times New Roman"/>
                <a:sym typeface="Times New Roman"/>
              </a:rPr>
              <a:t>Text Summarization (NLP) </a:t>
            </a:r>
            <a:endParaRPr b="1" sz="2500">
              <a:latin typeface="Times New Roman"/>
              <a:ea typeface="Times New Roman"/>
              <a:cs typeface="Times New Roman"/>
              <a:sym typeface="Times New Roman"/>
            </a:endParaRPr>
          </a:p>
        </p:txBody>
      </p:sp>
      <p:sp>
        <p:nvSpPr>
          <p:cNvPr id="158" name="Google Shape;158;p20"/>
          <p:cNvSpPr txBox="1"/>
          <p:nvPr/>
        </p:nvSpPr>
        <p:spPr>
          <a:xfrm>
            <a:off x="586850" y="1746925"/>
            <a:ext cx="5104500" cy="2620500"/>
          </a:xfrm>
          <a:prstGeom prst="rect">
            <a:avLst/>
          </a:prstGeom>
          <a:noFill/>
          <a:ln>
            <a:noFill/>
          </a:ln>
        </p:spPr>
        <p:txBody>
          <a:bodyPr anchorCtr="0" anchor="ctr" bIns="91425" lIns="91425" spcFirstLastPara="1" rIns="91425" wrap="square" tIns="91425">
            <a:noAutofit/>
          </a:bodyPr>
          <a:lstStyle/>
          <a:p>
            <a:pPr indent="-355600" lvl="0" marL="457200" rtl="0" algn="l">
              <a:spcBef>
                <a:spcPts val="0"/>
              </a:spcBef>
              <a:spcAft>
                <a:spcPts val="0"/>
              </a:spcAft>
              <a:buClr>
                <a:schemeClr val="dk1"/>
              </a:buClr>
              <a:buSzPts val="2000"/>
              <a:buFont typeface="Times New Roman"/>
              <a:buChar char="●"/>
            </a:pPr>
            <a:r>
              <a:rPr b="1" lang="en-GB" sz="2000">
                <a:solidFill>
                  <a:schemeClr val="dk1"/>
                </a:solidFill>
                <a:latin typeface="Times New Roman"/>
                <a:ea typeface="Times New Roman"/>
                <a:cs typeface="Times New Roman"/>
                <a:sym typeface="Times New Roman"/>
              </a:rPr>
              <a:t>Natural Language processing (COMP-5014)</a:t>
            </a:r>
            <a:endParaRPr b="1"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b="1" lang="en-GB" sz="2000">
                <a:solidFill>
                  <a:schemeClr val="dk1"/>
                </a:solidFill>
                <a:latin typeface="Times New Roman"/>
                <a:ea typeface="Times New Roman"/>
                <a:cs typeface="Times New Roman"/>
                <a:sym typeface="Times New Roman"/>
              </a:rPr>
              <a:t>Professor: Dr. Tin Duy Vo </a:t>
            </a:r>
            <a:endParaRPr b="1"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b="1" lang="en-GB" sz="2000">
                <a:solidFill>
                  <a:schemeClr val="dk1"/>
                </a:solidFill>
                <a:latin typeface="Times New Roman"/>
                <a:ea typeface="Times New Roman"/>
                <a:cs typeface="Times New Roman"/>
                <a:sym typeface="Times New Roman"/>
              </a:rPr>
              <a:t>Student Name: Devansh Mody </a:t>
            </a:r>
            <a:endParaRPr b="1"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b="1" lang="en-GB" sz="2000">
                <a:solidFill>
                  <a:schemeClr val="dk1"/>
                </a:solidFill>
                <a:latin typeface="Times New Roman"/>
                <a:ea typeface="Times New Roman"/>
                <a:cs typeface="Times New Roman"/>
                <a:sym typeface="Times New Roman"/>
              </a:rPr>
              <a:t>Student Id: 1130532</a:t>
            </a:r>
            <a:endParaRPr b="1" sz="2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p:txBody>
      </p:sp>
      <p:sp>
        <p:nvSpPr>
          <p:cNvPr id="159" name="Google Shape;159;p20"/>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Market trends</a:t>
            </a:r>
            <a:endParaRPr sz="1800">
              <a:solidFill>
                <a:srgbClr val="CACACA"/>
              </a:solidFill>
              <a:latin typeface="Average"/>
              <a:ea typeface="Average"/>
              <a:cs typeface="Average"/>
              <a:sym typeface="Average"/>
            </a:endParaRPr>
          </a:p>
        </p:txBody>
      </p:sp>
      <p:sp>
        <p:nvSpPr>
          <p:cNvPr id="160" name="Google Shape;160;p20"/>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Introducing: Lorem ipsum</a:t>
            </a:r>
            <a:endParaRPr sz="1800">
              <a:solidFill>
                <a:srgbClr val="CACACA"/>
              </a:solidFill>
              <a:latin typeface="Average"/>
              <a:ea typeface="Average"/>
              <a:cs typeface="Average"/>
              <a:sym typeface="Average"/>
            </a:endParaRPr>
          </a:p>
        </p:txBody>
      </p:sp>
      <p:sp>
        <p:nvSpPr>
          <p:cNvPr id="161" name="Google Shape;161;p20"/>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5">
                  <a:extLst>
                    <a:ext uri="{A12FA001-AC4F-418D-AE19-62706E023703}">
                      <ahyp:hlinkClr val="tx"/>
                    </a:ext>
                  </a:extLst>
                </a:hlinkClick>
              </a:rPr>
              <a:t>Project timeline</a:t>
            </a:r>
            <a:endParaRPr>
              <a:solidFill>
                <a:srgbClr val="CACACA"/>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8"/>
          <p:cNvSpPr txBox="1"/>
          <p:nvPr/>
        </p:nvSpPr>
        <p:spPr>
          <a:xfrm>
            <a:off x="1171925" y="963600"/>
            <a:ext cx="7773900" cy="230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latin typeface="Times New Roman"/>
                <a:ea typeface="Times New Roman"/>
                <a:cs typeface="Times New Roman"/>
                <a:sym typeface="Times New Roman"/>
              </a:rPr>
              <a:t>Predicting the target word:</a:t>
            </a:r>
            <a:endParaRPr b="1" sz="1500">
              <a:latin typeface="Times New Roman"/>
              <a:ea typeface="Times New Roman"/>
              <a:cs typeface="Times New Roman"/>
              <a:sym typeface="Times New Roman"/>
            </a:endParaRPr>
          </a:p>
          <a:p>
            <a:pPr indent="0" lvl="0" marL="0" rtl="0" algn="l">
              <a:spcBef>
                <a:spcPts val="0"/>
              </a:spcBef>
              <a:spcAft>
                <a:spcPts val="0"/>
              </a:spcAft>
              <a:buNone/>
            </a:pPr>
            <a:r>
              <a:t/>
            </a:r>
            <a:endParaRPr b="1" sz="1500">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To predict the </a:t>
            </a:r>
            <a:r>
              <a:rPr lang="en-GB" sz="1500">
                <a:solidFill>
                  <a:schemeClr val="dk1"/>
                </a:solidFill>
                <a:latin typeface="Times New Roman"/>
                <a:ea typeface="Times New Roman"/>
                <a:cs typeface="Times New Roman"/>
                <a:sym typeface="Times New Roman"/>
              </a:rPr>
              <a:t>target</a:t>
            </a:r>
            <a:r>
              <a:rPr lang="en-GB" sz="1500">
                <a:solidFill>
                  <a:schemeClr val="dk1"/>
                </a:solidFill>
                <a:latin typeface="Times New Roman"/>
                <a:ea typeface="Times New Roman"/>
                <a:cs typeface="Times New Roman"/>
                <a:sym typeface="Times New Roman"/>
              </a:rPr>
              <a:t> word, the decoder uses</a:t>
            </a:r>
            <a:endParaRPr sz="1500">
              <a:solidFill>
                <a:schemeClr val="dk1"/>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chemeClr val="dk1"/>
              </a:buClr>
              <a:buSzPts val="1500"/>
              <a:buFont typeface="Times New Roman"/>
              <a:buChar char="●"/>
            </a:pPr>
            <a:r>
              <a:rPr lang="en-GB" sz="1500">
                <a:solidFill>
                  <a:schemeClr val="dk1"/>
                </a:solidFill>
                <a:highlight>
                  <a:srgbClr val="FFFFFF"/>
                </a:highlight>
                <a:latin typeface="Times New Roman"/>
                <a:ea typeface="Times New Roman"/>
                <a:cs typeface="Times New Roman"/>
                <a:sym typeface="Times New Roman"/>
              </a:rPr>
              <a:t>Context vector (𝒸ᵢ)</a:t>
            </a:r>
            <a:endParaRPr sz="1500">
              <a:solidFill>
                <a:schemeClr val="dk1"/>
              </a:solidFill>
              <a:highlight>
                <a:srgbClr val="FFFFFF"/>
              </a:highlight>
              <a:latin typeface="Times New Roman"/>
              <a:ea typeface="Times New Roman"/>
              <a:cs typeface="Times New Roman"/>
              <a:sym typeface="Times New Roman"/>
            </a:endParaRPr>
          </a:p>
          <a:p>
            <a:pPr indent="-323850" lvl="0" marL="457200" rtl="0" algn="l">
              <a:lnSpc>
                <a:spcPct val="100000"/>
              </a:lnSpc>
              <a:spcBef>
                <a:spcPts val="0"/>
              </a:spcBef>
              <a:spcAft>
                <a:spcPts val="0"/>
              </a:spcAft>
              <a:buClr>
                <a:schemeClr val="dk1"/>
              </a:buClr>
              <a:buSzPts val="1500"/>
              <a:buFont typeface="Times New Roman"/>
              <a:buChar char="●"/>
            </a:pPr>
            <a:r>
              <a:rPr lang="en-GB" sz="1500">
                <a:solidFill>
                  <a:schemeClr val="dk1"/>
                </a:solidFill>
                <a:highlight>
                  <a:srgbClr val="FFFFFF"/>
                </a:highlight>
                <a:latin typeface="Times New Roman"/>
                <a:ea typeface="Times New Roman"/>
                <a:cs typeface="Times New Roman"/>
                <a:sym typeface="Times New Roman"/>
              </a:rPr>
              <a:t>Decoder’s</a:t>
            </a:r>
            <a:r>
              <a:rPr lang="en-GB" sz="1500">
                <a:solidFill>
                  <a:schemeClr val="dk1"/>
                </a:solidFill>
                <a:highlight>
                  <a:srgbClr val="FFFFFF"/>
                </a:highlight>
                <a:latin typeface="Times New Roman"/>
                <a:ea typeface="Times New Roman"/>
                <a:cs typeface="Times New Roman"/>
                <a:sym typeface="Times New Roman"/>
              </a:rPr>
              <a:t> output from the previous time step (yᵢ₋₁)</a:t>
            </a:r>
            <a:endParaRPr sz="1500">
              <a:solidFill>
                <a:schemeClr val="dk1"/>
              </a:solidFill>
              <a:highlight>
                <a:srgbClr val="FFFFFF"/>
              </a:highlight>
              <a:latin typeface="Times New Roman"/>
              <a:ea typeface="Times New Roman"/>
              <a:cs typeface="Times New Roman"/>
              <a:sym typeface="Times New Roman"/>
            </a:endParaRPr>
          </a:p>
          <a:p>
            <a:pPr indent="-323850" lvl="0" marL="457200" rtl="0" algn="l">
              <a:lnSpc>
                <a:spcPct val="218181"/>
              </a:lnSpc>
              <a:spcBef>
                <a:spcPts val="0"/>
              </a:spcBef>
              <a:spcAft>
                <a:spcPts val="0"/>
              </a:spcAft>
              <a:buClr>
                <a:schemeClr val="dk1"/>
              </a:buClr>
              <a:buSzPts val="1500"/>
              <a:buFont typeface="Times New Roman"/>
              <a:buChar char="●"/>
            </a:pPr>
            <a:r>
              <a:rPr lang="en-GB" sz="1500">
                <a:solidFill>
                  <a:schemeClr val="dk1"/>
                </a:solidFill>
                <a:highlight>
                  <a:srgbClr val="FFFFFF"/>
                </a:highlight>
                <a:latin typeface="Times New Roman"/>
                <a:ea typeface="Times New Roman"/>
                <a:cs typeface="Times New Roman"/>
                <a:sym typeface="Times New Roman"/>
              </a:rPr>
              <a:t>Previous decoder’s hidden state (sᵢ₋₁)</a:t>
            </a:r>
            <a:endParaRPr sz="1500">
              <a:solidFill>
                <a:schemeClr val="dk1"/>
              </a:solidFill>
              <a:highlight>
                <a:srgbClr val="FFFFFF"/>
              </a:highlight>
              <a:latin typeface="Times New Roman"/>
              <a:ea typeface="Times New Roman"/>
              <a:cs typeface="Times New Roman"/>
              <a:sym typeface="Times New Roman"/>
            </a:endParaRPr>
          </a:p>
          <a:p>
            <a:pPr indent="0" lvl="0" marL="457200" rtl="0" algn="l">
              <a:lnSpc>
                <a:spcPct val="218181"/>
              </a:lnSpc>
              <a:spcBef>
                <a:spcPts val="1700"/>
              </a:spcBef>
              <a:spcAft>
                <a:spcPts val="0"/>
              </a:spcAft>
              <a:buNone/>
            </a:pPr>
            <a:r>
              <a:t/>
            </a:r>
            <a:endParaRPr b="1" sz="1600">
              <a:solidFill>
                <a:srgbClr val="292929"/>
              </a:solidFill>
              <a:highlight>
                <a:srgbClr val="FFFFFF"/>
              </a:highlight>
              <a:latin typeface="Georgia"/>
              <a:ea typeface="Georgia"/>
              <a:cs typeface="Georgia"/>
              <a:sym typeface="Georgia"/>
            </a:endParaRPr>
          </a:p>
        </p:txBody>
      </p:sp>
      <p:pic>
        <p:nvPicPr>
          <p:cNvPr id="308" name="Google Shape;308;p38"/>
          <p:cNvPicPr preferRelativeResize="0"/>
          <p:nvPr/>
        </p:nvPicPr>
        <p:blipFill>
          <a:blip r:embed="rId3">
            <a:alphaModFix/>
          </a:blip>
          <a:stretch>
            <a:fillRect/>
          </a:stretch>
        </p:blipFill>
        <p:spPr>
          <a:xfrm>
            <a:off x="2591275" y="2824975"/>
            <a:ext cx="3257550" cy="800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9"/>
          <p:cNvSpPr txBox="1"/>
          <p:nvPr>
            <p:ph idx="2" type="title"/>
          </p:nvPr>
        </p:nvSpPr>
        <p:spPr>
          <a:xfrm>
            <a:off x="1297500" y="459490"/>
            <a:ext cx="3005700" cy="510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GB" sz="2500">
                <a:latin typeface="Times New Roman"/>
                <a:ea typeface="Times New Roman"/>
                <a:cs typeface="Times New Roman"/>
                <a:sym typeface="Times New Roman"/>
              </a:rPr>
              <a:t>Bhandanu model</a:t>
            </a:r>
            <a:endParaRPr b="1" sz="2500">
              <a:latin typeface="Times New Roman"/>
              <a:ea typeface="Times New Roman"/>
              <a:cs typeface="Times New Roman"/>
              <a:sym typeface="Times New Roman"/>
            </a:endParaRPr>
          </a:p>
        </p:txBody>
      </p:sp>
      <p:pic>
        <p:nvPicPr>
          <p:cNvPr id="314" name="Google Shape;314;p39"/>
          <p:cNvPicPr preferRelativeResize="0"/>
          <p:nvPr/>
        </p:nvPicPr>
        <p:blipFill>
          <a:blip r:embed="rId3">
            <a:alphaModFix/>
          </a:blip>
          <a:stretch>
            <a:fillRect/>
          </a:stretch>
        </p:blipFill>
        <p:spPr>
          <a:xfrm>
            <a:off x="2762825" y="1048400"/>
            <a:ext cx="3292175" cy="3847700"/>
          </a:xfrm>
          <a:prstGeom prst="rect">
            <a:avLst/>
          </a:prstGeom>
          <a:noFill/>
          <a:ln>
            <a:noFill/>
          </a:ln>
        </p:spPr>
      </p:pic>
      <p:sp>
        <p:nvSpPr>
          <p:cNvPr id="315" name="Google Shape;315;p39"/>
          <p:cNvSpPr txBox="1"/>
          <p:nvPr/>
        </p:nvSpPr>
        <p:spPr>
          <a:xfrm>
            <a:off x="416700" y="1823025"/>
            <a:ext cx="2135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chemeClr val="dk1"/>
                </a:solidFill>
                <a:highlight>
                  <a:srgbClr val="FFFFFF"/>
                </a:highlight>
                <a:latin typeface="Times New Roman"/>
                <a:ea typeface="Times New Roman"/>
                <a:cs typeface="Times New Roman"/>
                <a:sym typeface="Times New Roman"/>
              </a:rPr>
              <a:t>Bahdanau</a:t>
            </a:r>
            <a:r>
              <a:rPr lang="en-GB" sz="1500">
                <a:solidFill>
                  <a:schemeClr val="dk1"/>
                </a:solidFill>
                <a:highlight>
                  <a:srgbClr val="FFFFFF"/>
                </a:highlight>
                <a:latin typeface="Times New Roman"/>
                <a:ea typeface="Times New Roman"/>
                <a:cs typeface="Times New Roman"/>
                <a:sym typeface="Times New Roman"/>
              </a:rPr>
              <a:t> uses only concat score alignment model </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0"/>
          <p:cNvSpPr txBox="1"/>
          <p:nvPr>
            <p:ph idx="2" type="title"/>
          </p:nvPr>
        </p:nvSpPr>
        <p:spPr>
          <a:xfrm>
            <a:off x="1297500" y="459508"/>
            <a:ext cx="4210500" cy="9339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GB" sz="2500">
                <a:latin typeface="Times New Roman"/>
                <a:ea typeface="Times New Roman"/>
                <a:cs typeface="Times New Roman"/>
                <a:sym typeface="Times New Roman"/>
              </a:rPr>
              <a:t>Time distributed layer</a:t>
            </a:r>
            <a:endParaRPr b="1" sz="2500">
              <a:latin typeface="Times New Roman"/>
              <a:ea typeface="Times New Roman"/>
              <a:cs typeface="Times New Roman"/>
              <a:sym typeface="Times New Roman"/>
            </a:endParaRPr>
          </a:p>
        </p:txBody>
      </p:sp>
      <p:sp>
        <p:nvSpPr>
          <p:cNvPr id="321" name="Google Shape;321;p40"/>
          <p:cNvSpPr txBox="1"/>
          <p:nvPr/>
        </p:nvSpPr>
        <p:spPr>
          <a:xfrm>
            <a:off x="429700" y="1471425"/>
            <a:ext cx="85161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292929"/>
              </a:buClr>
              <a:buSzPts val="1600"/>
              <a:buFont typeface="Times New Roman"/>
              <a:buChar char="●"/>
            </a:pPr>
            <a:r>
              <a:rPr lang="en-GB" sz="1600">
                <a:solidFill>
                  <a:srgbClr val="292929"/>
                </a:solidFill>
                <a:highlight>
                  <a:srgbClr val="FFFFFF"/>
                </a:highlight>
                <a:latin typeface="Times New Roman"/>
                <a:ea typeface="Times New Roman"/>
                <a:cs typeface="Times New Roman"/>
                <a:sym typeface="Times New Roman"/>
              </a:rPr>
              <a:t>In Machine Learning or Deep learning, one can now predict values on complex data by using Neural Networks.</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Clr>
                <a:srgbClr val="292929"/>
              </a:buClr>
              <a:buSzPts val="1600"/>
              <a:buFont typeface="Times New Roman"/>
              <a:buChar char="●"/>
            </a:pPr>
            <a:r>
              <a:rPr lang="en-GB" sz="1600">
                <a:solidFill>
                  <a:srgbClr val="292929"/>
                </a:solidFill>
                <a:highlight>
                  <a:srgbClr val="FFFFFF"/>
                </a:highlight>
                <a:latin typeface="Times New Roman"/>
                <a:ea typeface="Times New Roman"/>
                <a:cs typeface="Times New Roman"/>
                <a:sym typeface="Times New Roman"/>
              </a:rPr>
              <a:t>And for the majority of them, one will send one or several inputs to be analysed. </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Clr>
                <a:srgbClr val="292929"/>
              </a:buClr>
              <a:buSzPts val="1600"/>
              <a:buFont typeface="Times New Roman"/>
              <a:buChar char="●"/>
            </a:pPr>
            <a:r>
              <a:rPr lang="en-GB" sz="1600">
                <a:solidFill>
                  <a:srgbClr val="292929"/>
                </a:solidFill>
                <a:highlight>
                  <a:srgbClr val="FFFFFF"/>
                </a:highlight>
                <a:latin typeface="Times New Roman"/>
                <a:ea typeface="Times New Roman"/>
                <a:cs typeface="Times New Roman"/>
                <a:sym typeface="Times New Roman"/>
              </a:rPr>
              <a:t>Sometimes, these values are chronological. </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Clr>
                <a:srgbClr val="292929"/>
              </a:buClr>
              <a:buSzPts val="1600"/>
              <a:buFont typeface="Times New Roman"/>
              <a:buChar char="●"/>
            </a:pPr>
            <a:r>
              <a:rPr lang="en-GB" sz="1600">
                <a:solidFill>
                  <a:srgbClr val="292929"/>
                </a:solidFill>
                <a:highlight>
                  <a:srgbClr val="FFFFFF"/>
                </a:highlight>
                <a:latin typeface="Times New Roman"/>
                <a:ea typeface="Times New Roman"/>
                <a:cs typeface="Times New Roman"/>
                <a:sym typeface="Times New Roman"/>
              </a:rPr>
              <a:t>For example stock prices in time, video frames, or human size at a certain age in its life. </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Clr>
                <a:srgbClr val="292929"/>
              </a:buClr>
              <a:buSzPts val="1600"/>
              <a:buFont typeface="Times New Roman"/>
              <a:buChar char="●"/>
            </a:pPr>
            <a:r>
              <a:rPr lang="en-GB" sz="1600">
                <a:solidFill>
                  <a:srgbClr val="292929"/>
                </a:solidFill>
                <a:highlight>
                  <a:srgbClr val="FFFFFF"/>
                </a:highlight>
                <a:latin typeface="Times New Roman"/>
                <a:ea typeface="Times New Roman"/>
                <a:cs typeface="Times New Roman"/>
                <a:sym typeface="Times New Roman"/>
              </a:rPr>
              <a:t>For this kind of data, we already have some nice layers to treat data in the time range, for example, LSTM. </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Clr>
                <a:srgbClr val="292929"/>
              </a:buClr>
              <a:buSzPts val="1600"/>
              <a:buFont typeface="Times New Roman"/>
              <a:buChar char="●"/>
            </a:pPr>
            <a:r>
              <a:rPr lang="en-GB" sz="1600">
                <a:solidFill>
                  <a:srgbClr val="292929"/>
                </a:solidFill>
                <a:highlight>
                  <a:srgbClr val="FFFFFF"/>
                </a:highlight>
                <a:latin typeface="Times New Roman"/>
                <a:ea typeface="Times New Roman"/>
                <a:cs typeface="Times New Roman"/>
                <a:sym typeface="Times New Roman"/>
              </a:rPr>
              <a:t>But what if you need to adapt each input before or after this layer? This is where Time Distributed layer can give a hand. </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Clr>
                <a:srgbClr val="292929"/>
              </a:buClr>
              <a:buSzPts val="1600"/>
              <a:buFont typeface="Times New Roman"/>
              <a:buChar char="●"/>
            </a:pPr>
            <a:r>
              <a:rPr lang="en-GB" sz="1600">
                <a:solidFill>
                  <a:srgbClr val="292929"/>
                </a:solidFill>
                <a:highlight>
                  <a:srgbClr val="FFFFFF"/>
                </a:highlight>
                <a:latin typeface="Times New Roman"/>
                <a:ea typeface="Times New Roman"/>
                <a:cs typeface="Times New Roman"/>
                <a:sym typeface="Times New Roman"/>
              </a:rPr>
              <a:t>It synchronizes the inputs and works as dense layer, this is the classification layer then a softmax function is applied to get the output.</a:t>
            </a:r>
            <a:endParaRPr sz="1600">
              <a:solidFill>
                <a:srgbClr val="292929"/>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1"/>
          <p:cNvSpPr txBox="1"/>
          <p:nvPr>
            <p:ph idx="2" type="title"/>
          </p:nvPr>
        </p:nvSpPr>
        <p:spPr>
          <a:xfrm>
            <a:off x="1297500" y="459490"/>
            <a:ext cx="3005700" cy="5109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GB" sz="2500">
                <a:latin typeface="Times New Roman"/>
                <a:ea typeface="Times New Roman"/>
                <a:cs typeface="Times New Roman"/>
                <a:sym typeface="Times New Roman"/>
              </a:rPr>
              <a:t>Inference phase</a:t>
            </a:r>
            <a:endParaRPr b="1" sz="2500">
              <a:latin typeface="Times New Roman"/>
              <a:ea typeface="Times New Roman"/>
              <a:cs typeface="Times New Roman"/>
              <a:sym typeface="Times New Roman"/>
            </a:endParaRPr>
          </a:p>
        </p:txBody>
      </p:sp>
      <p:pic>
        <p:nvPicPr>
          <p:cNvPr id="327" name="Google Shape;327;p41"/>
          <p:cNvPicPr preferRelativeResize="0"/>
          <p:nvPr/>
        </p:nvPicPr>
        <p:blipFill>
          <a:blip r:embed="rId3">
            <a:alphaModFix/>
          </a:blip>
          <a:stretch>
            <a:fillRect/>
          </a:stretch>
        </p:blipFill>
        <p:spPr>
          <a:xfrm>
            <a:off x="1235900" y="1370803"/>
            <a:ext cx="6995149" cy="2930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2"/>
          <p:cNvSpPr txBox="1"/>
          <p:nvPr>
            <p:ph type="title"/>
          </p:nvPr>
        </p:nvSpPr>
        <p:spPr>
          <a:xfrm>
            <a:off x="1349550" y="599000"/>
            <a:ext cx="7038900" cy="651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GB" sz="2500">
                <a:latin typeface="Times New Roman"/>
                <a:ea typeface="Times New Roman"/>
                <a:cs typeface="Times New Roman"/>
                <a:sym typeface="Times New Roman"/>
              </a:rPr>
              <a:t>Output of summaries</a:t>
            </a:r>
            <a:endParaRPr b="1" sz="2500">
              <a:latin typeface="Times New Roman"/>
              <a:ea typeface="Times New Roman"/>
              <a:cs typeface="Times New Roman"/>
              <a:sym typeface="Times New Roman"/>
            </a:endParaRPr>
          </a:p>
        </p:txBody>
      </p:sp>
      <p:sp>
        <p:nvSpPr>
          <p:cNvPr id="333" name="Google Shape;333;p42"/>
          <p:cNvSpPr txBox="1"/>
          <p:nvPr/>
        </p:nvSpPr>
        <p:spPr>
          <a:xfrm>
            <a:off x="1125300" y="1106825"/>
            <a:ext cx="7487400" cy="4079100"/>
          </a:xfrm>
          <a:prstGeom prst="rect">
            <a:avLst/>
          </a:prstGeom>
          <a:noFill/>
          <a:ln>
            <a:noFill/>
          </a:ln>
        </p:spPr>
        <p:txBody>
          <a:bodyPr anchorCtr="0" anchor="t" bIns="91425" lIns="91425" spcFirstLastPara="1" rIns="91425" wrap="square" tIns="91425">
            <a:spAutoFit/>
          </a:bodyPr>
          <a:lstStyle/>
          <a:p>
            <a:pPr indent="-323850" lvl="0" marL="457200" rtl="0" algn="just">
              <a:spcBef>
                <a:spcPts val="0"/>
              </a:spcBef>
              <a:spcAft>
                <a:spcPts val="0"/>
              </a:spcAft>
              <a:buSzPts val="1500"/>
              <a:buFont typeface="Calibri"/>
              <a:buChar char="●"/>
            </a:pPr>
            <a:r>
              <a:rPr b="1" lang="en-GB" sz="1500">
                <a:latin typeface="Times New Roman"/>
                <a:ea typeface="Times New Roman"/>
                <a:cs typeface="Times New Roman"/>
                <a:sym typeface="Times New Roman"/>
              </a:rPr>
              <a:t>Review:</a:t>
            </a:r>
            <a:r>
              <a:rPr lang="en-GB" sz="1500">
                <a:latin typeface="Times New Roman"/>
                <a:ea typeface="Times New Roman"/>
                <a:cs typeface="Times New Roman"/>
                <a:sym typeface="Times New Roman"/>
              </a:rPr>
              <a:t> hides spare tire wonderfully sweater dress bought clingy added support makes feel confident ride stays place feel overheated.</a:t>
            </a:r>
            <a:endParaRPr sz="1500">
              <a:latin typeface="Times New Roman"/>
              <a:ea typeface="Times New Roman"/>
              <a:cs typeface="Times New Roman"/>
              <a:sym typeface="Times New Roman"/>
            </a:endParaRPr>
          </a:p>
          <a:p>
            <a:pPr indent="457200" lvl="0" marL="0" rtl="0" algn="just">
              <a:spcBef>
                <a:spcPts val="0"/>
              </a:spcBef>
              <a:spcAft>
                <a:spcPts val="0"/>
              </a:spcAft>
              <a:buNone/>
            </a:pPr>
            <a:r>
              <a:rPr b="1" lang="en-GB" sz="1500">
                <a:latin typeface="Times New Roman"/>
                <a:ea typeface="Times New Roman"/>
                <a:cs typeface="Times New Roman"/>
                <a:sym typeface="Times New Roman"/>
              </a:rPr>
              <a:t>O</a:t>
            </a:r>
            <a:r>
              <a:rPr b="1" lang="en-GB" sz="1500">
                <a:latin typeface="Times New Roman"/>
                <a:ea typeface="Times New Roman"/>
                <a:cs typeface="Times New Roman"/>
                <a:sym typeface="Times New Roman"/>
              </a:rPr>
              <a:t>riginal: </a:t>
            </a:r>
            <a:r>
              <a:rPr lang="en-GB" sz="1500">
                <a:latin typeface="Times New Roman"/>
                <a:ea typeface="Times New Roman"/>
                <a:cs typeface="Times New Roman"/>
                <a:sym typeface="Times New Roman"/>
              </a:rPr>
              <a:t>f</a:t>
            </a:r>
            <a:r>
              <a:rPr lang="en-GB" sz="1500">
                <a:latin typeface="Times New Roman"/>
                <a:ea typeface="Times New Roman"/>
                <a:cs typeface="Times New Roman"/>
                <a:sym typeface="Times New Roman"/>
              </a:rPr>
              <a:t>antastic        	</a:t>
            </a:r>
            <a:r>
              <a:rPr b="1" lang="en-GB" sz="1500">
                <a:latin typeface="Times New Roman"/>
                <a:ea typeface="Times New Roman"/>
                <a:cs typeface="Times New Roman"/>
                <a:sym typeface="Times New Roman"/>
              </a:rPr>
              <a:t>predicted: </a:t>
            </a:r>
            <a:r>
              <a:rPr lang="en-GB" sz="1500">
                <a:latin typeface="Times New Roman"/>
                <a:ea typeface="Times New Roman"/>
                <a:cs typeface="Times New Roman"/>
                <a:sym typeface="Times New Roman"/>
              </a:rPr>
              <a:t>great </a:t>
            </a:r>
            <a:endParaRPr sz="1500">
              <a:latin typeface="Times New Roman"/>
              <a:ea typeface="Times New Roman"/>
              <a:cs typeface="Times New Roman"/>
              <a:sym typeface="Times New Roman"/>
            </a:endParaRPr>
          </a:p>
          <a:p>
            <a:pPr indent="-323850" lvl="0" marL="457200" rtl="0" algn="just">
              <a:spcBef>
                <a:spcPts val="0"/>
              </a:spcBef>
              <a:spcAft>
                <a:spcPts val="0"/>
              </a:spcAft>
              <a:buSzPts val="1500"/>
              <a:buFont typeface="Calibri"/>
              <a:buChar char="●"/>
            </a:pPr>
            <a:r>
              <a:rPr b="1" lang="en-GB" sz="1500">
                <a:latin typeface="Times New Roman"/>
                <a:ea typeface="Times New Roman"/>
                <a:cs typeface="Times New Roman"/>
                <a:sym typeface="Times New Roman"/>
              </a:rPr>
              <a:t>Review: </a:t>
            </a:r>
            <a:r>
              <a:rPr lang="en-GB" sz="1500">
                <a:latin typeface="Times New Roman"/>
                <a:ea typeface="Times New Roman"/>
                <a:cs typeface="Times New Roman"/>
                <a:sym typeface="Times New Roman"/>
              </a:rPr>
              <a:t>returning thicker envisioning product good example 34 pay 34 embossing crooked cover squared corners                                                                   	</a:t>
            </a:r>
            <a:endParaRPr sz="1500">
              <a:latin typeface="Times New Roman"/>
              <a:ea typeface="Times New Roman"/>
              <a:cs typeface="Times New Roman"/>
              <a:sym typeface="Times New Roman"/>
            </a:endParaRPr>
          </a:p>
          <a:p>
            <a:pPr indent="0" lvl="0" marL="457200" rtl="0" algn="just">
              <a:spcBef>
                <a:spcPts val="0"/>
              </a:spcBef>
              <a:spcAft>
                <a:spcPts val="0"/>
              </a:spcAft>
              <a:buNone/>
            </a:pPr>
            <a:r>
              <a:rPr b="1" lang="en-GB" sz="1500">
                <a:latin typeface="Times New Roman"/>
                <a:ea typeface="Times New Roman"/>
                <a:cs typeface="Times New Roman"/>
                <a:sym typeface="Times New Roman"/>
              </a:rPr>
              <a:t>Original: </a:t>
            </a:r>
            <a:r>
              <a:rPr lang="en-GB" sz="1500">
                <a:latin typeface="Times New Roman"/>
                <a:ea typeface="Times New Roman"/>
                <a:cs typeface="Times New Roman"/>
                <a:sym typeface="Times New Roman"/>
              </a:rPr>
              <a:t>uneven        	</a:t>
            </a:r>
            <a:r>
              <a:rPr b="1" lang="en-GB" sz="1500">
                <a:latin typeface="Times New Roman"/>
                <a:ea typeface="Times New Roman"/>
                <a:cs typeface="Times New Roman"/>
                <a:sym typeface="Times New Roman"/>
              </a:rPr>
              <a:t>predicted: </a:t>
            </a:r>
            <a:r>
              <a:rPr lang="en-GB" sz="1500">
                <a:latin typeface="Times New Roman"/>
                <a:ea typeface="Times New Roman"/>
                <a:cs typeface="Times New Roman"/>
                <a:sym typeface="Times New Roman"/>
              </a:rPr>
              <a:t>not bad    </a:t>
            </a:r>
            <a:endParaRPr sz="1500">
              <a:latin typeface="Times New Roman"/>
              <a:ea typeface="Times New Roman"/>
              <a:cs typeface="Times New Roman"/>
              <a:sym typeface="Times New Roman"/>
            </a:endParaRPr>
          </a:p>
          <a:p>
            <a:pPr indent="-323850" lvl="0" marL="457200" rtl="0" algn="just">
              <a:spcBef>
                <a:spcPts val="0"/>
              </a:spcBef>
              <a:spcAft>
                <a:spcPts val="0"/>
              </a:spcAft>
              <a:buSzPts val="1500"/>
              <a:buFont typeface="Calibri"/>
              <a:buChar char="●"/>
            </a:pPr>
            <a:r>
              <a:rPr b="1" lang="en-GB" sz="1500">
                <a:latin typeface="Times New Roman"/>
                <a:ea typeface="Times New Roman"/>
                <a:cs typeface="Times New Roman"/>
                <a:sym typeface="Times New Roman"/>
              </a:rPr>
              <a:t>Review: </a:t>
            </a:r>
            <a:r>
              <a:rPr lang="en-GB" sz="1500">
                <a:latin typeface="Times New Roman"/>
                <a:ea typeface="Times New Roman"/>
                <a:cs typeface="Times New Roman"/>
                <a:sym typeface="Times New Roman"/>
              </a:rPr>
              <a:t>smaller size indicates narrow wore work gave amish friend smaller feet likes                                                                     </a:t>
            </a:r>
            <a:r>
              <a:rPr b="1" lang="en-GB" sz="1500">
                <a:latin typeface="Times New Roman"/>
                <a:ea typeface="Times New Roman"/>
                <a:cs typeface="Times New Roman"/>
                <a:sym typeface="Times New Roman"/>
              </a:rPr>
              <a:t>original: </a:t>
            </a:r>
            <a:r>
              <a:rPr lang="en-GB" sz="1500">
                <a:latin typeface="Times New Roman"/>
                <a:ea typeface="Times New Roman"/>
                <a:cs typeface="Times New Roman"/>
                <a:sym typeface="Times New Roman"/>
              </a:rPr>
              <a:t>smaller and more narrow than the sizing indicates 	</a:t>
            </a:r>
            <a:r>
              <a:rPr b="1" lang="en-GB" sz="1500">
                <a:latin typeface="Times New Roman"/>
                <a:ea typeface="Times New Roman"/>
                <a:cs typeface="Times New Roman"/>
                <a:sym typeface="Times New Roman"/>
              </a:rPr>
              <a:t>predicted: </a:t>
            </a:r>
            <a:r>
              <a:rPr lang="en-GB" sz="1500">
                <a:latin typeface="Times New Roman"/>
                <a:ea typeface="Times New Roman"/>
                <a:cs typeface="Times New Roman"/>
                <a:sym typeface="Times New Roman"/>
              </a:rPr>
              <a:t>too small    </a:t>
            </a:r>
            <a:endParaRPr sz="1500">
              <a:latin typeface="Times New Roman"/>
              <a:ea typeface="Times New Roman"/>
              <a:cs typeface="Times New Roman"/>
              <a:sym typeface="Times New Roman"/>
            </a:endParaRPr>
          </a:p>
          <a:p>
            <a:pPr indent="-323850" lvl="0" marL="457200" rtl="0" algn="just">
              <a:spcBef>
                <a:spcPts val="0"/>
              </a:spcBef>
              <a:spcAft>
                <a:spcPts val="0"/>
              </a:spcAft>
              <a:buSzPts val="1500"/>
              <a:buFont typeface="Calibri"/>
              <a:buChar char="●"/>
            </a:pPr>
            <a:r>
              <a:rPr b="1" lang="en-GB" sz="1500">
                <a:latin typeface="Times New Roman"/>
                <a:ea typeface="Times New Roman"/>
                <a:cs typeface="Times New Roman"/>
                <a:sym typeface="Times New Roman"/>
              </a:rPr>
              <a:t>Review: </a:t>
            </a:r>
            <a:r>
              <a:rPr lang="en-GB" sz="1500">
                <a:latin typeface="Times New Roman"/>
                <a:ea typeface="Times New Roman"/>
                <a:cs typeface="Times New Roman"/>
                <a:sym typeface="Times New Roman"/>
              </a:rPr>
              <a:t>purchases shoes family recent cruise perfect choice reviews correct run large men like run men sizes women size 8 1 2 order size 7 wear women 9 order 7 8 wear men 9 order 9 shoes extremely comfortable hikes kayaking recommend                                       </a:t>
            </a:r>
            <a:endParaRPr sz="1500">
              <a:latin typeface="Times New Roman"/>
              <a:ea typeface="Times New Roman"/>
              <a:cs typeface="Times New Roman"/>
              <a:sym typeface="Times New Roman"/>
            </a:endParaRPr>
          </a:p>
          <a:p>
            <a:pPr indent="0" lvl="0" marL="457200" rtl="0" algn="just">
              <a:spcBef>
                <a:spcPts val="0"/>
              </a:spcBef>
              <a:spcAft>
                <a:spcPts val="0"/>
              </a:spcAft>
              <a:buNone/>
            </a:pPr>
            <a:r>
              <a:rPr b="1" lang="en-GB" sz="1500">
                <a:latin typeface="Times New Roman"/>
                <a:ea typeface="Times New Roman"/>
                <a:cs typeface="Times New Roman"/>
                <a:sym typeface="Times New Roman"/>
              </a:rPr>
              <a:t>orignal:</a:t>
            </a:r>
            <a:r>
              <a:rPr lang="en-GB" sz="1500">
                <a:latin typeface="Times New Roman"/>
                <a:ea typeface="Times New Roman"/>
                <a:cs typeface="Times New Roman"/>
                <a:sym typeface="Times New Roman"/>
              </a:rPr>
              <a:t> bargain       	</a:t>
            </a:r>
            <a:r>
              <a:rPr b="1" lang="en-GB" sz="1500">
                <a:latin typeface="Times New Roman"/>
                <a:ea typeface="Times New Roman"/>
                <a:cs typeface="Times New Roman"/>
                <a:sym typeface="Times New Roman"/>
              </a:rPr>
              <a:t>predicted:</a:t>
            </a:r>
            <a:r>
              <a:rPr lang="en-GB" sz="1500">
                <a:latin typeface="Times New Roman"/>
                <a:ea typeface="Times New Roman"/>
                <a:cs typeface="Times New Roman"/>
                <a:sym typeface="Times New Roman"/>
              </a:rPr>
              <a:t> great shoe       </a:t>
            </a:r>
            <a:endParaRPr sz="1500">
              <a:latin typeface="Times New Roman"/>
              <a:ea typeface="Times New Roman"/>
              <a:cs typeface="Times New Roman"/>
              <a:sym typeface="Times New Roman"/>
            </a:endParaRPr>
          </a:p>
          <a:p>
            <a:pPr indent="-323850" lvl="0" marL="457200" rtl="0" algn="just">
              <a:spcBef>
                <a:spcPts val="0"/>
              </a:spcBef>
              <a:spcAft>
                <a:spcPts val="0"/>
              </a:spcAft>
              <a:buSzPts val="1500"/>
              <a:buFont typeface="Calibri"/>
              <a:buChar char="●"/>
            </a:pPr>
            <a:r>
              <a:rPr b="1" lang="en-GB" sz="1500">
                <a:latin typeface="Times New Roman"/>
                <a:ea typeface="Times New Roman"/>
                <a:cs typeface="Times New Roman"/>
                <a:sym typeface="Times New Roman"/>
              </a:rPr>
              <a:t>Review: </a:t>
            </a:r>
            <a:r>
              <a:rPr lang="en-GB" sz="1500">
                <a:latin typeface="Times New Roman"/>
                <a:ea typeface="Times New Roman"/>
                <a:cs typeface="Times New Roman"/>
                <a:sym typeface="Times New Roman"/>
              </a:rPr>
              <a:t>fit bright white wanted want summer like fabric snag easily hangnail little burr shoe buckle instant run                                                                	</a:t>
            </a:r>
            <a:endParaRPr sz="1500">
              <a:latin typeface="Times New Roman"/>
              <a:ea typeface="Times New Roman"/>
              <a:cs typeface="Times New Roman"/>
              <a:sym typeface="Times New Roman"/>
            </a:endParaRPr>
          </a:p>
          <a:p>
            <a:pPr indent="0" lvl="0" marL="457200" rtl="0" algn="just">
              <a:spcBef>
                <a:spcPts val="0"/>
              </a:spcBef>
              <a:spcAft>
                <a:spcPts val="0"/>
              </a:spcAft>
              <a:buNone/>
            </a:pPr>
            <a:r>
              <a:rPr b="1" lang="en-GB" sz="1500">
                <a:latin typeface="Times New Roman"/>
                <a:ea typeface="Times New Roman"/>
                <a:cs typeface="Times New Roman"/>
                <a:sym typeface="Times New Roman"/>
              </a:rPr>
              <a:t>Original: </a:t>
            </a:r>
            <a:r>
              <a:rPr lang="en-GB" sz="1500">
                <a:latin typeface="Times New Roman"/>
                <a:ea typeface="Times New Roman"/>
                <a:cs typeface="Times New Roman"/>
                <a:sym typeface="Times New Roman"/>
              </a:rPr>
              <a:t>very white snags easily     	</a:t>
            </a:r>
            <a:r>
              <a:rPr b="1" lang="en-GB" sz="1500">
                <a:latin typeface="Times New Roman"/>
                <a:ea typeface="Times New Roman"/>
                <a:cs typeface="Times New Roman"/>
                <a:sym typeface="Times New Roman"/>
              </a:rPr>
              <a:t>predicted:</a:t>
            </a:r>
            <a:r>
              <a:rPr lang="en-GB" sz="1500">
                <a:latin typeface="Times New Roman"/>
                <a:ea typeface="Times New Roman"/>
                <a:cs typeface="Times New Roman"/>
                <a:sym typeface="Times New Roman"/>
              </a:rPr>
              <a:t> nice </a:t>
            </a:r>
            <a:endParaRPr sz="1500">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3"/>
          <p:cNvSpPr txBox="1"/>
          <p:nvPr>
            <p:ph type="title"/>
          </p:nvPr>
        </p:nvSpPr>
        <p:spPr>
          <a:xfrm>
            <a:off x="1322900" y="524825"/>
            <a:ext cx="6330600" cy="7689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b="1" lang="en-GB" sz="2500">
                <a:latin typeface="Times New Roman"/>
                <a:ea typeface="Times New Roman"/>
                <a:cs typeface="Times New Roman"/>
                <a:sym typeface="Times New Roman"/>
              </a:rPr>
              <a:t>T5-small transformer from </a:t>
            </a:r>
            <a:r>
              <a:rPr b="1" lang="en-GB" sz="2500">
                <a:latin typeface="Times New Roman"/>
                <a:ea typeface="Times New Roman"/>
                <a:cs typeface="Times New Roman"/>
                <a:sym typeface="Times New Roman"/>
              </a:rPr>
              <a:t>hugging face</a:t>
            </a:r>
            <a:r>
              <a:rPr b="1" lang="en-GB" sz="2500">
                <a:latin typeface="Times New Roman"/>
                <a:ea typeface="Times New Roman"/>
                <a:cs typeface="Times New Roman"/>
                <a:sym typeface="Times New Roman"/>
              </a:rPr>
              <a:t> library</a:t>
            </a:r>
            <a:endParaRPr b="1" sz="2500">
              <a:latin typeface="Times New Roman"/>
              <a:ea typeface="Times New Roman"/>
              <a:cs typeface="Times New Roman"/>
              <a:sym typeface="Times New Roman"/>
            </a:endParaRPr>
          </a:p>
        </p:txBody>
      </p:sp>
      <p:sp>
        <p:nvSpPr>
          <p:cNvPr id="339" name="Google Shape;339;p43"/>
          <p:cNvSpPr txBox="1"/>
          <p:nvPr/>
        </p:nvSpPr>
        <p:spPr>
          <a:xfrm>
            <a:off x="508200" y="1432175"/>
            <a:ext cx="8223300" cy="21087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Times New Roman"/>
              <a:buChar char="●"/>
            </a:pPr>
            <a:r>
              <a:rPr lang="en-GB" sz="1500">
                <a:solidFill>
                  <a:schemeClr val="dk1"/>
                </a:solidFill>
                <a:highlight>
                  <a:srgbClr val="FCFCFC"/>
                </a:highlight>
                <a:latin typeface="Times New Roman"/>
                <a:ea typeface="Times New Roman"/>
                <a:cs typeface="Times New Roman"/>
                <a:sym typeface="Times New Roman"/>
              </a:rPr>
              <a:t>Transfer learning, where a model is first pre trained on a data rich task before being fine tuned on a downstream task, has emerged as a powerful technique in natural language processing (NLP). </a:t>
            </a:r>
            <a:endParaRPr sz="1500">
              <a:solidFill>
                <a:schemeClr val="dk1"/>
              </a:solidFill>
              <a:highlight>
                <a:srgbClr val="FCFCFC"/>
              </a:highlight>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n-GB" sz="1500">
                <a:solidFill>
                  <a:schemeClr val="dk1"/>
                </a:solidFill>
                <a:highlight>
                  <a:srgbClr val="FCFCFC"/>
                </a:highlight>
                <a:latin typeface="Times New Roman"/>
                <a:ea typeface="Times New Roman"/>
                <a:cs typeface="Times New Roman"/>
                <a:sym typeface="Times New Roman"/>
              </a:rPr>
              <a:t>T5 is an encoder decoder model pre trained on a multi task mixture of unsupervised and supervised tasks and for which each task is converted into a text to text format.</a:t>
            </a:r>
            <a:endParaRPr sz="1500">
              <a:solidFill>
                <a:schemeClr val="dk1"/>
              </a:solidFill>
              <a:highlight>
                <a:srgbClr val="FCFCFC"/>
              </a:highlight>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n-GB" sz="1500">
                <a:solidFill>
                  <a:schemeClr val="dk1"/>
                </a:solidFill>
                <a:highlight>
                  <a:srgbClr val="FCFCFC"/>
                </a:highlight>
                <a:latin typeface="Times New Roman"/>
                <a:ea typeface="Times New Roman"/>
                <a:cs typeface="Times New Roman"/>
                <a:sym typeface="Times New Roman"/>
              </a:rPr>
              <a:t> T5 works well on a variety of tasks out of the box by prepending a different prefix to the input corresponding to each task, e.g., for translation: translate English to German: …, for summarization: summarize: ….</a:t>
            </a:r>
            <a:endParaRPr sz="1500">
              <a:solidFill>
                <a:schemeClr val="dk1"/>
              </a:solidFill>
              <a:highlight>
                <a:srgbClr val="FCFCFC"/>
              </a:highlight>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GB" sz="1500">
                <a:solidFill>
                  <a:schemeClr val="dk1"/>
                </a:solidFill>
                <a:highlight>
                  <a:srgbClr val="FCFCFC"/>
                </a:highlight>
                <a:latin typeface="Times New Roman"/>
                <a:ea typeface="Times New Roman"/>
                <a:cs typeface="Times New Roman"/>
                <a:sym typeface="Times New Roman"/>
              </a:rPr>
              <a:t>T5 uses relative scalar embeddings. </a:t>
            </a:r>
            <a:endParaRPr sz="1800">
              <a:solidFill>
                <a:schemeClr val="dk1"/>
              </a:solidFill>
              <a:highlight>
                <a:srgbClr val="FCFCFC"/>
              </a:highlight>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4"/>
          <p:cNvSpPr txBox="1"/>
          <p:nvPr>
            <p:ph type="title"/>
          </p:nvPr>
        </p:nvSpPr>
        <p:spPr>
          <a:xfrm>
            <a:off x="1297500" y="664100"/>
            <a:ext cx="6854100" cy="859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GB" sz="2500">
                <a:latin typeface="Times New Roman"/>
                <a:ea typeface="Times New Roman"/>
                <a:cs typeface="Times New Roman"/>
                <a:sym typeface="Times New Roman"/>
              </a:rPr>
              <a:t>T5 Model architecture</a:t>
            </a:r>
            <a:endParaRPr b="1" sz="2500">
              <a:latin typeface="Times New Roman"/>
              <a:ea typeface="Times New Roman"/>
              <a:cs typeface="Times New Roman"/>
              <a:sym typeface="Times New Roman"/>
            </a:endParaRPr>
          </a:p>
        </p:txBody>
      </p:sp>
      <p:pic>
        <p:nvPicPr>
          <p:cNvPr id="345" name="Google Shape;345;p44"/>
          <p:cNvPicPr preferRelativeResize="0"/>
          <p:nvPr/>
        </p:nvPicPr>
        <p:blipFill>
          <a:blip r:embed="rId3">
            <a:alphaModFix/>
          </a:blip>
          <a:stretch>
            <a:fillRect/>
          </a:stretch>
        </p:blipFill>
        <p:spPr>
          <a:xfrm>
            <a:off x="1324369" y="1592581"/>
            <a:ext cx="6495275" cy="2561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5"/>
          <p:cNvSpPr txBox="1"/>
          <p:nvPr>
            <p:ph type="title"/>
          </p:nvPr>
        </p:nvSpPr>
        <p:spPr>
          <a:xfrm>
            <a:off x="1167275" y="748950"/>
            <a:ext cx="7080000" cy="5919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GB" sz="2500">
                <a:latin typeface="Times New Roman"/>
                <a:ea typeface="Times New Roman"/>
                <a:cs typeface="Times New Roman"/>
                <a:sym typeface="Times New Roman"/>
              </a:rPr>
              <a:t>T5 model training</a:t>
            </a:r>
            <a:endParaRPr b="1" sz="2500">
              <a:latin typeface="Times New Roman"/>
              <a:ea typeface="Times New Roman"/>
              <a:cs typeface="Times New Roman"/>
              <a:sym typeface="Times New Roman"/>
            </a:endParaRPr>
          </a:p>
        </p:txBody>
      </p:sp>
      <p:sp>
        <p:nvSpPr>
          <p:cNvPr id="351" name="Google Shape;351;p45"/>
          <p:cNvSpPr txBox="1"/>
          <p:nvPr>
            <p:ph idx="1" type="body"/>
          </p:nvPr>
        </p:nvSpPr>
        <p:spPr>
          <a:xfrm>
            <a:off x="446600" y="1478375"/>
            <a:ext cx="8361900" cy="3156900"/>
          </a:xfrm>
          <a:prstGeom prst="rect">
            <a:avLst/>
          </a:prstGeom>
        </p:spPr>
        <p:txBody>
          <a:bodyPr anchorCtr="0" anchor="t" bIns="45700" lIns="91425" spcFirstLastPara="1" rIns="91425" wrap="square" tIns="45700">
            <a:noAutofit/>
          </a:bodyPr>
          <a:lstStyle/>
          <a:p>
            <a:pPr indent="-330200" lvl="0" marL="457200" rtl="0" algn="l">
              <a:spcBef>
                <a:spcPts val="640"/>
              </a:spcBef>
              <a:spcAft>
                <a:spcPts val="0"/>
              </a:spcAft>
              <a:buSzPts val="1600"/>
              <a:buFont typeface="Times New Roman"/>
              <a:buChar char="•"/>
            </a:pPr>
            <a:r>
              <a:rPr lang="en-GB" sz="1600">
                <a:highlight>
                  <a:srgbClr val="FCFCFC"/>
                </a:highlight>
                <a:latin typeface="Times New Roman"/>
                <a:ea typeface="Times New Roman"/>
                <a:cs typeface="Times New Roman"/>
                <a:sym typeface="Times New Roman"/>
              </a:rPr>
              <a:t>T5 is an encoder decoder model and converts all NLP problems into a text to text format.</a:t>
            </a:r>
            <a:endParaRPr sz="1600">
              <a:highlight>
                <a:srgbClr val="FCFCFC"/>
              </a:highlight>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highlight>
                  <a:srgbClr val="FCFCFC"/>
                </a:highlight>
                <a:latin typeface="Times New Roman"/>
                <a:ea typeface="Times New Roman"/>
                <a:cs typeface="Times New Roman"/>
                <a:sym typeface="Times New Roman"/>
              </a:rPr>
              <a:t>It is trained using teacher forcing. </a:t>
            </a:r>
            <a:endParaRPr sz="1600">
              <a:highlight>
                <a:srgbClr val="FCFCFC"/>
              </a:highlight>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highlight>
                  <a:srgbClr val="FCFCFC"/>
                </a:highlight>
                <a:latin typeface="Times New Roman"/>
                <a:ea typeface="Times New Roman"/>
                <a:cs typeface="Times New Roman"/>
                <a:sym typeface="Times New Roman"/>
              </a:rPr>
              <a:t>This means that for training we always need an input sequence and a target sequence.</a:t>
            </a:r>
            <a:endParaRPr sz="1600">
              <a:highlight>
                <a:srgbClr val="FCFCFC"/>
              </a:highlight>
              <a:latin typeface="Times New Roman"/>
              <a:ea typeface="Times New Roman"/>
              <a:cs typeface="Times New Roman"/>
              <a:sym typeface="Times New Roman"/>
            </a:endParaRPr>
          </a:p>
          <a:p>
            <a:pPr indent="-330200" lvl="0" marL="457200" rtl="0" algn="l">
              <a:spcBef>
                <a:spcPts val="0"/>
              </a:spcBef>
              <a:spcAft>
                <a:spcPts val="0"/>
              </a:spcAft>
              <a:buSzPts val="1600"/>
              <a:buChar char="•"/>
            </a:pPr>
            <a:r>
              <a:rPr lang="en-GB" sz="1600">
                <a:highlight>
                  <a:srgbClr val="FCFCFC"/>
                </a:highlight>
                <a:latin typeface="Times New Roman"/>
                <a:ea typeface="Times New Roman"/>
                <a:cs typeface="Times New Roman"/>
                <a:sym typeface="Times New Roman"/>
              </a:rPr>
              <a:t>The input sequence is fed to the model using </a:t>
            </a:r>
            <a:r>
              <a:rPr b="1" lang="en-GB" sz="1600">
                <a:highlight>
                  <a:srgbClr val="FFFFFF"/>
                </a:highlight>
                <a:latin typeface="Times New Roman"/>
                <a:ea typeface="Times New Roman"/>
                <a:cs typeface="Times New Roman"/>
                <a:sym typeface="Times New Roman"/>
              </a:rPr>
              <a:t>input_ids</a:t>
            </a:r>
            <a:r>
              <a:rPr lang="en-GB" sz="1600">
                <a:highlight>
                  <a:srgbClr val="FCFCFC"/>
                </a:highlight>
                <a:latin typeface="Times New Roman"/>
                <a:ea typeface="Times New Roman"/>
                <a:cs typeface="Times New Roman"/>
                <a:sym typeface="Times New Roman"/>
              </a:rPr>
              <a:t>. </a:t>
            </a:r>
            <a:endParaRPr sz="1600">
              <a:highlight>
                <a:srgbClr val="FCFCFC"/>
              </a:highlight>
              <a:latin typeface="Times New Roman"/>
              <a:ea typeface="Times New Roman"/>
              <a:cs typeface="Times New Roman"/>
              <a:sym typeface="Times New Roman"/>
            </a:endParaRPr>
          </a:p>
          <a:p>
            <a:pPr indent="-330200" lvl="0" marL="457200" rtl="0" algn="l">
              <a:spcBef>
                <a:spcPts val="0"/>
              </a:spcBef>
              <a:spcAft>
                <a:spcPts val="0"/>
              </a:spcAft>
              <a:buSzPts val="1600"/>
              <a:buChar char="•"/>
            </a:pPr>
            <a:r>
              <a:rPr lang="en-GB" sz="1600">
                <a:highlight>
                  <a:srgbClr val="FCFCFC"/>
                </a:highlight>
                <a:latin typeface="Times New Roman"/>
                <a:ea typeface="Times New Roman"/>
                <a:cs typeface="Times New Roman"/>
                <a:sym typeface="Times New Roman"/>
              </a:rPr>
              <a:t>The target sequence is shifted to the right, i.e., prepended by a start </a:t>
            </a:r>
            <a:r>
              <a:rPr lang="en-GB" sz="1600">
                <a:highlight>
                  <a:srgbClr val="FCFCFC"/>
                </a:highlight>
                <a:latin typeface="Times New Roman"/>
                <a:ea typeface="Times New Roman"/>
                <a:cs typeface="Times New Roman"/>
                <a:sym typeface="Times New Roman"/>
              </a:rPr>
              <a:t>s</a:t>
            </a:r>
            <a:r>
              <a:rPr lang="en-GB" sz="1600">
                <a:highlight>
                  <a:srgbClr val="FCFCFC"/>
                </a:highlight>
                <a:latin typeface="Times New Roman"/>
                <a:ea typeface="Times New Roman"/>
                <a:cs typeface="Times New Roman"/>
                <a:sym typeface="Times New Roman"/>
              </a:rPr>
              <a:t>equence token and fed to the decoder using the </a:t>
            </a:r>
            <a:r>
              <a:rPr b="1" lang="en-GB" sz="1600">
                <a:highlight>
                  <a:srgbClr val="FFFFFF"/>
                </a:highlight>
                <a:latin typeface="Times New Roman"/>
                <a:ea typeface="Times New Roman"/>
                <a:cs typeface="Times New Roman"/>
                <a:sym typeface="Times New Roman"/>
              </a:rPr>
              <a:t>decoder_input_ids</a:t>
            </a:r>
            <a:r>
              <a:rPr lang="en-GB" sz="1600">
                <a:highlight>
                  <a:srgbClr val="FCFCFC"/>
                </a:highlight>
                <a:latin typeface="Times New Roman"/>
                <a:ea typeface="Times New Roman"/>
                <a:cs typeface="Times New Roman"/>
                <a:sym typeface="Times New Roman"/>
              </a:rPr>
              <a:t>. </a:t>
            </a:r>
            <a:endParaRPr sz="1600">
              <a:highlight>
                <a:srgbClr val="FCFCFC"/>
              </a:highlight>
              <a:latin typeface="Times New Roman"/>
              <a:ea typeface="Times New Roman"/>
              <a:cs typeface="Times New Roman"/>
              <a:sym typeface="Times New Roman"/>
            </a:endParaRPr>
          </a:p>
          <a:p>
            <a:pPr indent="-330200" lvl="0" marL="457200" rtl="0" algn="l">
              <a:spcBef>
                <a:spcPts val="0"/>
              </a:spcBef>
              <a:spcAft>
                <a:spcPts val="0"/>
              </a:spcAft>
              <a:buSzPts val="1600"/>
              <a:buChar char="•"/>
            </a:pPr>
            <a:r>
              <a:rPr lang="en-GB" sz="1600">
                <a:highlight>
                  <a:srgbClr val="FCFCFC"/>
                </a:highlight>
                <a:latin typeface="Times New Roman"/>
                <a:ea typeface="Times New Roman"/>
                <a:cs typeface="Times New Roman"/>
                <a:sym typeface="Times New Roman"/>
              </a:rPr>
              <a:t>In teacher forcing style, the target sequence is then appended by the EOS token and corresponds to the </a:t>
            </a:r>
            <a:r>
              <a:rPr b="1" lang="en-GB" sz="1600">
                <a:highlight>
                  <a:srgbClr val="FFFFFF"/>
                </a:highlight>
                <a:latin typeface="Times New Roman"/>
                <a:ea typeface="Times New Roman"/>
                <a:cs typeface="Times New Roman"/>
                <a:sym typeface="Times New Roman"/>
              </a:rPr>
              <a:t>labels</a:t>
            </a:r>
            <a:r>
              <a:rPr lang="en-GB" sz="1600">
                <a:highlight>
                  <a:srgbClr val="FCFCFC"/>
                </a:highlight>
                <a:latin typeface="Times New Roman"/>
                <a:ea typeface="Times New Roman"/>
                <a:cs typeface="Times New Roman"/>
                <a:sym typeface="Times New Roman"/>
              </a:rPr>
              <a:t>. </a:t>
            </a:r>
            <a:endParaRPr sz="1600">
              <a:highlight>
                <a:srgbClr val="FCFCFC"/>
              </a:highlight>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highlight>
                  <a:srgbClr val="FCFCFC"/>
                </a:highlight>
                <a:latin typeface="Times New Roman"/>
                <a:ea typeface="Times New Roman"/>
                <a:cs typeface="Times New Roman"/>
                <a:sym typeface="Times New Roman"/>
              </a:rPr>
              <a:t>The PAD token is hereby used as the start sequence token.</a:t>
            </a:r>
            <a:endParaRPr sz="1600">
              <a:highlight>
                <a:srgbClr val="FCFCFC"/>
              </a:highlight>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highlight>
                  <a:srgbClr val="FCFCFC"/>
                </a:highlight>
                <a:latin typeface="Times New Roman"/>
                <a:ea typeface="Times New Roman"/>
                <a:cs typeface="Times New Roman"/>
                <a:sym typeface="Times New Roman"/>
              </a:rPr>
              <a:t>T5 can be trained / fine tuned both in a supervised and unsupervised fashion.</a:t>
            </a:r>
            <a:endParaRPr sz="1600">
              <a:highlight>
                <a:srgbClr val="FCFCFC"/>
              </a:highlight>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highlight>
                  <a:srgbClr val="FCFCFC"/>
                </a:highlight>
                <a:latin typeface="Times New Roman"/>
                <a:ea typeface="Times New Roman"/>
                <a:cs typeface="Times New Roman"/>
                <a:sym typeface="Times New Roman"/>
              </a:rPr>
              <a:t>I</a:t>
            </a:r>
            <a:r>
              <a:rPr lang="en-GB" sz="1600">
                <a:highlight>
                  <a:srgbClr val="FCFCFC"/>
                </a:highlight>
                <a:latin typeface="Times New Roman"/>
                <a:ea typeface="Times New Roman"/>
                <a:cs typeface="Times New Roman"/>
                <a:sym typeface="Times New Roman"/>
              </a:rPr>
              <a:t>n this setup the input sequence and output sequence are standard sequence t</a:t>
            </a:r>
            <a:r>
              <a:rPr lang="en-GB" sz="1600">
                <a:highlight>
                  <a:srgbClr val="FCFCFC"/>
                </a:highlight>
                <a:latin typeface="Times New Roman"/>
                <a:ea typeface="Times New Roman"/>
                <a:cs typeface="Times New Roman"/>
                <a:sym typeface="Times New Roman"/>
              </a:rPr>
              <a:t>o </a:t>
            </a:r>
            <a:r>
              <a:rPr lang="en-GB" sz="1600">
                <a:highlight>
                  <a:srgbClr val="FCFCFC"/>
                </a:highlight>
                <a:latin typeface="Times New Roman"/>
                <a:ea typeface="Times New Roman"/>
                <a:cs typeface="Times New Roman"/>
                <a:sym typeface="Times New Roman"/>
              </a:rPr>
              <a:t>sequence input output mapping.</a:t>
            </a:r>
            <a:endParaRPr sz="1600">
              <a:highlight>
                <a:srgbClr val="FCFCFC"/>
              </a:highlight>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6"/>
          <p:cNvSpPr txBox="1"/>
          <p:nvPr>
            <p:ph type="title"/>
          </p:nvPr>
        </p:nvSpPr>
        <p:spPr>
          <a:xfrm>
            <a:off x="1297500" y="646775"/>
            <a:ext cx="5401500" cy="7239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GB" sz="2500">
                <a:latin typeface="Times New Roman"/>
                <a:ea typeface="Times New Roman"/>
                <a:cs typeface="Times New Roman"/>
                <a:sym typeface="Times New Roman"/>
              </a:rPr>
              <a:t>T5 the text to text transformer</a:t>
            </a:r>
            <a:endParaRPr b="1" sz="2500">
              <a:latin typeface="Times New Roman"/>
              <a:ea typeface="Times New Roman"/>
              <a:cs typeface="Times New Roman"/>
              <a:sym typeface="Times New Roman"/>
            </a:endParaRPr>
          </a:p>
        </p:txBody>
      </p:sp>
      <p:pic>
        <p:nvPicPr>
          <p:cNvPr id="357" name="Google Shape;357;p46"/>
          <p:cNvPicPr preferRelativeResize="0"/>
          <p:nvPr/>
        </p:nvPicPr>
        <p:blipFill>
          <a:blip r:embed="rId3">
            <a:alphaModFix/>
          </a:blip>
          <a:stretch>
            <a:fillRect/>
          </a:stretch>
        </p:blipFill>
        <p:spPr>
          <a:xfrm>
            <a:off x="1022700" y="1557351"/>
            <a:ext cx="6997350" cy="2477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7"/>
          <p:cNvSpPr txBox="1"/>
          <p:nvPr>
            <p:ph type="title"/>
          </p:nvPr>
        </p:nvSpPr>
        <p:spPr>
          <a:xfrm>
            <a:off x="1297500" y="563150"/>
            <a:ext cx="6879900" cy="622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GB" sz="2500">
                <a:latin typeface="Times New Roman"/>
                <a:ea typeface="Times New Roman"/>
                <a:cs typeface="Times New Roman"/>
                <a:sym typeface="Times New Roman"/>
              </a:rPr>
              <a:t>Summary output T5-small</a:t>
            </a:r>
            <a:endParaRPr b="1" sz="2500">
              <a:latin typeface="Times New Roman"/>
              <a:ea typeface="Times New Roman"/>
              <a:cs typeface="Times New Roman"/>
              <a:sym typeface="Times New Roman"/>
            </a:endParaRPr>
          </a:p>
        </p:txBody>
      </p:sp>
      <p:sp>
        <p:nvSpPr>
          <p:cNvPr id="363" name="Google Shape;363;p47"/>
          <p:cNvSpPr txBox="1"/>
          <p:nvPr>
            <p:ph idx="1" type="body"/>
          </p:nvPr>
        </p:nvSpPr>
        <p:spPr>
          <a:xfrm>
            <a:off x="1137600" y="1185650"/>
            <a:ext cx="7511100" cy="3465000"/>
          </a:xfrm>
          <a:prstGeom prst="rect">
            <a:avLst/>
          </a:prstGeom>
        </p:spPr>
        <p:txBody>
          <a:bodyPr anchorCtr="0" anchor="t" bIns="45700" lIns="91425" spcFirstLastPara="1" rIns="91425" wrap="square" tIns="45700">
            <a:normAutofit lnSpcReduction="20000"/>
          </a:bodyPr>
          <a:lstStyle/>
          <a:p>
            <a:pPr indent="-323850" lvl="0" marL="457200" rtl="0" algn="l">
              <a:spcBef>
                <a:spcPts val="640"/>
              </a:spcBef>
              <a:spcAft>
                <a:spcPts val="0"/>
              </a:spcAft>
              <a:buSzPts val="1500"/>
              <a:buChar char="•"/>
            </a:pPr>
            <a:r>
              <a:rPr b="1" lang="en-GB" sz="1500">
                <a:latin typeface="Times New Roman"/>
                <a:ea typeface="Times New Roman"/>
                <a:cs typeface="Times New Roman"/>
                <a:sym typeface="Times New Roman"/>
              </a:rPr>
              <a:t>Review:</a:t>
            </a:r>
            <a:r>
              <a:rPr lang="en-GB" sz="1500">
                <a:latin typeface="Times New Roman"/>
                <a:ea typeface="Times New Roman"/>
                <a:cs typeface="Times New Roman"/>
                <a:sym typeface="Times New Roman"/>
              </a:rPr>
              <a:t> bought 4 yr old daughter dance class wore today time teacher thought adorable bo</a:t>
            </a:r>
            <a:endParaRPr sz="1500">
              <a:latin typeface="Times New Roman"/>
              <a:ea typeface="Times New Roman"/>
              <a:cs typeface="Times New Roman"/>
              <a:sym typeface="Times New Roman"/>
            </a:endParaRPr>
          </a:p>
          <a:p>
            <a:pPr indent="0" lvl="0" marL="457200" rtl="0" algn="l">
              <a:spcBef>
                <a:spcPts val="640"/>
              </a:spcBef>
              <a:spcAft>
                <a:spcPts val="0"/>
              </a:spcAft>
              <a:buNone/>
            </a:pPr>
            <a:r>
              <a:rPr b="1" lang="en-GB" sz="1500">
                <a:latin typeface="Times New Roman"/>
                <a:ea typeface="Times New Roman"/>
                <a:cs typeface="Times New Roman"/>
                <a:sym typeface="Times New Roman"/>
              </a:rPr>
              <a:t>Original:</a:t>
            </a:r>
            <a:r>
              <a:rPr lang="en-GB" sz="1500">
                <a:latin typeface="Times New Roman"/>
                <a:ea typeface="Times New Roman"/>
                <a:cs typeface="Times New Roman"/>
                <a:sym typeface="Times New Roman"/>
              </a:rPr>
              <a:t> very cute </a:t>
            </a:r>
            <a:r>
              <a:rPr b="1" lang="en-GB" sz="1500">
                <a:latin typeface="Times New Roman"/>
                <a:ea typeface="Times New Roman"/>
                <a:cs typeface="Times New Roman"/>
                <a:sym typeface="Times New Roman"/>
              </a:rPr>
              <a:t>Predicted:</a:t>
            </a:r>
            <a:r>
              <a:rPr lang="en-GB" sz="1500">
                <a:latin typeface="Times New Roman"/>
                <a:ea typeface="Times New Roman"/>
                <a:cs typeface="Times New Roman"/>
                <a:sym typeface="Times New Roman"/>
              </a:rPr>
              <a:t> the boots fit as expected but the boots are</a:t>
            </a:r>
            <a:endParaRPr sz="1500">
              <a:latin typeface="Times New Roman"/>
              <a:ea typeface="Times New Roman"/>
              <a:cs typeface="Times New Roman"/>
              <a:sym typeface="Times New Roman"/>
            </a:endParaRPr>
          </a:p>
          <a:p>
            <a:pPr indent="-323850" lvl="0" marL="457200" rtl="0" algn="l">
              <a:spcBef>
                <a:spcPts val="640"/>
              </a:spcBef>
              <a:spcAft>
                <a:spcPts val="0"/>
              </a:spcAft>
              <a:buSzPts val="1500"/>
              <a:buChar char="•"/>
            </a:pPr>
            <a:r>
              <a:rPr b="1" lang="en-GB" sz="1500">
                <a:latin typeface="Times New Roman"/>
                <a:ea typeface="Times New Roman"/>
                <a:cs typeface="Times New Roman"/>
                <a:sym typeface="Times New Roman"/>
              </a:rPr>
              <a:t>Review:</a:t>
            </a:r>
            <a:r>
              <a:rPr lang="en-GB" sz="1500">
                <a:latin typeface="Times New Roman"/>
                <a:ea typeface="Times New Roman"/>
                <a:cs typeface="Times New Roman"/>
                <a:sym typeface="Times New Roman"/>
              </a:rPr>
              <a:t> crocs general wife hard right size fit unisex shoes tailored men women purchase </a:t>
            </a:r>
            <a:endParaRPr sz="1500">
              <a:latin typeface="Times New Roman"/>
              <a:ea typeface="Times New Roman"/>
              <a:cs typeface="Times New Roman"/>
              <a:sym typeface="Times New Roman"/>
            </a:endParaRPr>
          </a:p>
          <a:p>
            <a:pPr indent="0" lvl="0" marL="457200" rtl="0" algn="l">
              <a:spcBef>
                <a:spcPts val="640"/>
              </a:spcBef>
              <a:spcAft>
                <a:spcPts val="0"/>
              </a:spcAft>
              <a:buNone/>
            </a:pPr>
            <a:r>
              <a:rPr b="1" lang="en-GB" sz="1500">
                <a:latin typeface="Times New Roman"/>
                <a:ea typeface="Times New Roman"/>
                <a:cs typeface="Times New Roman"/>
                <a:sym typeface="Times New Roman"/>
              </a:rPr>
              <a:t>Original:</a:t>
            </a:r>
            <a:r>
              <a:rPr lang="en-GB" sz="1500">
                <a:latin typeface="Times New Roman"/>
                <a:ea typeface="Times New Roman"/>
                <a:cs typeface="Times New Roman"/>
                <a:sym typeface="Times New Roman"/>
              </a:rPr>
              <a:t> bought for my wife </a:t>
            </a:r>
            <a:r>
              <a:rPr b="1" lang="en-GB" sz="1500">
                <a:latin typeface="Times New Roman"/>
                <a:ea typeface="Times New Roman"/>
                <a:cs typeface="Times New Roman"/>
                <a:sym typeface="Times New Roman"/>
              </a:rPr>
              <a:t>P</a:t>
            </a:r>
            <a:r>
              <a:rPr b="1" lang="en-GB" sz="1500">
                <a:latin typeface="Times New Roman"/>
                <a:ea typeface="Times New Roman"/>
                <a:cs typeface="Times New Roman"/>
                <a:sym typeface="Times New Roman"/>
              </a:rPr>
              <a:t>redicted:</a:t>
            </a:r>
            <a:r>
              <a:rPr lang="en-GB" sz="1500">
                <a:latin typeface="Times New Roman"/>
                <a:ea typeface="Times New Roman"/>
                <a:cs typeface="Times New Roman"/>
                <a:sym typeface="Times New Roman"/>
              </a:rPr>
              <a:t> crocs are the best cro</a:t>
            </a:r>
            <a:endParaRPr sz="1500">
              <a:latin typeface="Times New Roman"/>
              <a:ea typeface="Times New Roman"/>
              <a:cs typeface="Times New Roman"/>
              <a:sym typeface="Times New Roman"/>
            </a:endParaRPr>
          </a:p>
          <a:p>
            <a:pPr indent="-323850" lvl="0" marL="457200" rtl="0" algn="l">
              <a:spcBef>
                <a:spcPts val="640"/>
              </a:spcBef>
              <a:spcAft>
                <a:spcPts val="0"/>
              </a:spcAft>
              <a:buSzPts val="1500"/>
              <a:buChar char="•"/>
            </a:pPr>
            <a:r>
              <a:rPr b="1" lang="en-GB" sz="1500">
                <a:latin typeface="Times New Roman"/>
                <a:ea typeface="Times New Roman"/>
                <a:cs typeface="Times New Roman"/>
                <a:sym typeface="Times New Roman"/>
              </a:rPr>
              <a:t>Review:</a:t>
            </a:r>
            <a:r>
              <a:rPr lang="en-GB" sz="1500">
                <a:latin typeface="Times New Roman"/>
                <a:ea typeface="Times New Roman"/>
                <a:cs typeface="Times New Roman"/>
                <a:sym typeface="Times New Roman"/>
              </a:rPr>
              <a:t> </a:t>
            </a:r>
            <a:r>
              <a:rPr lang="en-GB" sz="1500">
                <a:latin typeface="Times New Roman"/>
                <a:ea typeface="Times New Roman"/>
                <a:cs typeface="Times New Roman"/>
                <a:sym typeface="Times New Roman"/>
              </a:rPr>
              <a:t>bought 5 red cute totally loves wants wear single day sensitive shoes clothes aw</a:t>
            </a:r>
            <a:endParaRPr sz="1500">
              <a:latin typeface="Times New Roman"/>
              <a:ea typeface="Times New Roman"/>
              <a:cs typeface="Times New Roman"/>
              <a:sym typeface="Times New Roman"/>
            </a:endParaRPr>
          </a:p>
          <a:p>
            <a:pPr indent="0" lvl="0" marL="457200" rtl="0" algn="l">
              <a:spcBef>
                <a:spcPts val="640"/>
              </a:spcBef>
              <a:spcAft>
                <a:spcPts val="0"/>
              </a:spcAft>
              <a:buNone/>
            </a:pPr>
            <a:r>
              <a:rPr b="1" lang="en-GB" sz="1500">
                <a:latin typeface="Times New Roman"/>
                <a:ea typeface="Times New Roman"/>
                <a:cs typeface="Times New Roman"/>
                <a:sym typeface="Times New Roman"/>
              </a:rPr>
              <a:t>Original:</a:t>
            </a:r>
            <a:r>
              <a:rPr lang="en-GB" sz="1500">
                <a:latin typeface="Times New Roman"/>
                <a:ea typeface="Times New Roman"/>
                <a:cs typeface="Times New Roman"/>
                <a:sym typeface="Times New Roman"/>
              </a:rPr>
              <a:t> the best sandal ever </a:t>
            </a:r>
            <a:r>
              <a:rPr b="1" lang="en-GB" sz="1500">
                <a:latin typeface="Times New Roman"/>
                <a:ea typeface="Times New Roman"/>
                <a:cs typeface="Times New Roman"/>
                <a:sym typeface="Times New Roman"/>
              </a:rPr>
              <a:t>Predicted:</a:t>
            </a:r>
            <a:r>
              <a:rPr lang="en-GB" sz="1500">
                <a:latin typeface="Times New Roman"/>
                <a:ea typeface="Times New Roman"/>
                <a:cs typeface="Times New Roman"/>
                <a:sym typeface="Times New Roman"/>
              </a:rPr>
              <a:t> i love these shoes i am</a:t>
            </a:r>
            <a:endParaRPr sz="1500">
              <a:latin typeface="Times New Roman"/>
              <a:ea typeface="Times New Roman"/>
              <a:cs typeface="Times New Roman"/>
              <a:sym typeface="Times New Roman"/>
            </a:endParaRPr>
          </a:p>
          <a:p>
            <a:pPr indent="-323850" lvl="0" marL="457200" rtl="0" algn="l">
              <a:spcBef>
                <a:spcPts val="640"/>
              </a:spcBef>
              <a:spcAft>
                <a:spcPts val="0"/>
              </a:spcAft>
              <a:buSzPts val="1500"/>
              <a:buChar char="•"/>
            </a:pPr>
            <a:r>
              <a:rPr b="1" lang="en-GB" sz="1500">
                <a:latin typeface="Times New Roman"/>
                <a:ea typeface="Times New Roman"/>
                <a:cs typeface="Times New Roman"/>
                <a:sym typeface="Times New Roman"/>
              </a:rPr>
              <a:t>Review:</a:t>
            </a:r>
            <a:r>
              <a:rPr lang="en-GB" sz="1500">
                <a:latin typeface="Times New Roman"/>
                <a:ea typeface="Times New Roman"/>
                <a:cs typeface="Times New Roman"/>
                <a:sym typeface="Times New Roman"/>
              </a:rPr>
              <a:t> picked jeans reviews advice buyers certainly correct tried jeans washing felt gr</a:t>
            </a:r>
            <a:endParaRPr sz="1500">
              <a:latin typeface="Times New Roman"/>
              <a:ea typeface="Times New Roman"/>
              <a:cs typeface="Times New Roman"/>
              <a:sym typeface="Times New Roman"/>
            </a:endParaRPr>
          </a:p>
          <a:p>
            <a:pPr indent="0" lvl="0" marL="457200" rtl="0" algn="l">
              <a:spcBef>
                <a:spcPts val="640"/>
              </a:spcBef>
              <a:spcAft>
                <a:spcPts val="0"/>
              </a:spcAft>
              <a:buNone/>
            </a:pPr>
            <a:r>
              <a:rPr b="1" lang="en-GB" sz="1500">
                <a:latin typeface="Times New Roman"/>
                <a:ea typeface="Times New Roman"/>
                <a:cs typeface="Times New Roman"/>
                <a:sym typeface="Times New Roman"/>
              </a:rPr>
              <a:t>Original:</a:t>
            </a:r>
            <a:r>
              <a:rPr lang="en-GB" sz="1500">
                <a:latin typeface="Times New Roman"/>
                <a:ea typeface="Times New Roman"/>
                <a:cs typeface="Times New Roman"/>
                <a:sym typeface="Times New Roman"/>
              </a:rPr>
              <a:t> real jeans at a remarkable price </a:t>
            </a:r>
            <a:r>
              <a:rPr b="1" lang="en-GB" sz="1500">
                <a:latin typeface="Times New Roman"/>
                <a:ea typeface="Times New Roman"/>
                <a:cs typeface="Times New Roman"/>
                <a:sym typeface="Times New Roman"/>
              </a:rPr>
              <a:t>Predicted:</a:t>
            </a:r>
            <a:r>
              <a:rPr lang="en-GB" sz="1500">
                <a:latin typeface="Times New Roman"/>
                <a:ea typeface="Times New Roman"/>
                <a:cs typeface="Times New Roman"/>
                <a:sym typeface="Times New Roman"/>
              </a:rPr>
              <a:t> the best selling jeans i have ever owned	</a:t>
            </a:r>
            <a:endParaRPr sz="1500">
              <a:latin typeface="Times New Roman"/>
              <a:ea typeface="Times New Roman"/>
              <a:cs typeface="Times New Roman"/>
              <a:sym typeface="Times New Roman"/>
            </a:endParaRPr>
          </a:p>
          <a:p>
            <a:pPr indent="-323850" lvl="0" marL="457200" rtl="0" algn="l">
              <a:spcBef>
                <a:spcPts val="640"/>
              </a:spcBef>
              <a:spcAft>
                <a:spcPts val="0"/>
              </a:spcAft>
              <a:buSzPts val="1500"/>
              <a:buChar char="•"/>
            </a:pPr>
            <a:r>
              <a:rPr b="1" lang="en-GB" sz="1500">
                <a:latin typeface="Times New Roman"/>
                <a:ea typeface="Times New Roman"/>
                <a:cs typeface="Times New Roman"/>
                <a:sym typeface="Times New Roman"/>
              </a:rPr>
              <a:t>Review:</a:t>
            </a:r>
            <a:r>
              <a:rPr lang="en-GB" sz="1500">
                <a:latin typeface="Times New Roman"/>
                <a:ea typeface="Times New Roman"/>
                <a:cs typeface="Times New Roman"/>
                <a:sym typeface="Times New Roman"/>
              </a:rPr>
              <a:t> got today birthday wow cozy super shocked gift wanted uggs money reading plan pu</a:t>
            </a:r>
            <a:endParaRPr sz="1500">
              <a:latin typeface="Times New Roman"/>
              <a:ea typeface="Times New Roman"/>
              <a:cs typeface="Times New Roman"/>
              <a:sym typeface="Times New Roman"/>
            </a:endParaRPr>
          </a:p>
          <a:p>
            <a:pPr indent="0" lvl="0" marL="457200" rtl="0" algn="l">
              <a:spcBef>
                <a:spcPts val="640"/>
              </a:spcBef>
              <a:spcAft>
                <a:spcPts val="0"/>
              </a:spcAft>
              <a:buNone/>
            </a:pPr>
            <a:r>
              <a:rPr b="1" lang="en-GB" sz="1500">
                <a:latin typeface="Times New Roman"/>
                <a:ea typeface="Times New Roman"/>
                <a:cs typeface="Times New Roman"/>
                <a:sym typeface="Times New Roman"/>
              </a:rPr>
              <a:t>Original:</a:t>
            </a:r>
            <a:r>
              <a:rPr lang="en-GB" sz="1500">
                <a:latin typeface="Times New Roman"/>
                <a:ea typeface="Times New Roman"/>
                <a:cs typeface="Times New Roman"/>
                <a:sym typeface="Times New Roman"/>
              </a:rPr>
              <a:t> best birthday gift ever </a:t>
            </a:r>
            <a:r>
              <a:rPr b="1" lang="en-GB" sz="1500">
                <a:latin typeface="Times New Roman"/>
                <a:ea typeface="Times New Roman"/>
                <a:cs typeface="Times New Roman"/>
                <a:sym typeface="Times New Roman"/>
              </a:rPr>
              <a:t>Predicted:</a:t>
            </a:r>
            <a:r>
              <a:rPr lang="en-GB" sz="1500">
                <a:latin typeface="Times New Roman"/>
                <a:ea typeface="Times New Roman"/>
                <a:cs typeface="Times New Roman"/>
                <a:sym typeface="Times New Roman"/>
              </a:rPr>
              <a:t> gift for a man s birthday gift</a:t>
            </a:r>
            <a:endParaRPr sz="15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1"/>
          <p:cNvSpPr txBox="1"/>
          <p:nvPr>
            <p:ph type="title"/>
          </p:nvPr>
        </p:nvSpPr>
        <p:spPr>
          <a:xfrm>
            <a:off x="1297500" y="472988"/>
            <a:ext cx="7038900" cy="578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GB" sz="2500">
                <a:latin typeface="Times New Roman"/>
                <a:ea typeface="Times New Roman"/>
                <a:cs typeface="Times New Roman"/>
                <a:sym typeface="Times New Roman"/>
              </a:rPr>
              <a:t>Agenda</a:t>
            </a:r>
            <a:endParaRPr b="1" sz="2500">
              <a:latin typeface="Times New Roman"/>
              <a:ea typeface="Times New Roman"/>
              <a:cs typeface="Times New Roman"/>
              <a:sym typeface="Times New Roman"/>
            </a:endParaRPr>
          </a:p>
        </p:txBody>
      </p:sp>
      <p:sp>
        <p:nvSpPr>
          <p:cNvPr id="167" name="Google Shape;167;p21"/>
          <p:cNvSpPr txBox="1"/>
          <p:nvPr>
            <p:ph idx="1" type="body"/>
          </p:nvPr>
        </p:nvSpPr>
        <p:spPr>
          <a:xfrm>
            <a:off x="1297500" y="970175"/>
            <a:ext cx="7038900" cy="3765600"/>
          </a:xfrm>
          <a:prstGeom prst="rect">
            <a:avLst/>
          </a:prstGeom>
        </p:spPr>
        <p:txBody>
          <a:bodyPr anchorCtr="0" anchor="t" bIns="45700" lIns="91425" spcFirstLastPara="1" rIns="91425" wrap="square" tIns="45700">
            <a:noAutofit/>
          </a:bodyPr>
          <a:lstStyle/>
          <a:p>
            <a:pPr indent="-330200" lvl="0" marL="457200" rtl="0" algn="l">
              <a:spcBef>
                <a:spcPts val="640"/>
              </a:spcBef>
              <a:spcAft>
                <a:spcPts val="0"/>
              </a:spcAft>
              <a:buSzPts val="1600"/>
              <a:buFont typeface="Times New Roman"/>
              <a:buChar char="●"/>
            </a:pPr>
            <a:r>
              <a:rPr lang="en-GB" sz="1600">
                <a:latin typeface="Times New Roman"/>
                <a:ea typeface="Times New Roman"/>
                <a:cs typeface="Times New Roman"/>
                <a:sym typeface="Times New Roman"/>
              </a:rPr>
              <a:t>Introduction</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Why text summarization is required ?</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Text summarization types Extractive and Abstractive</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Dataset used for the project</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Word embeddings used for the project</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Contractions used for the project</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Data preprocessing</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Get word embeddings, create vocabulary and apply additional filters</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Abstractive text summarization</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LSTM Seq2Seq (Encode and Decoder) with Attention Model Architecture</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T5-small model </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Results</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Observation</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Future work</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References</a:t>
            </a:r>
            <a:endParaRPr sz="1600">
              <a:latin typeface="Times New Roman"/>
              <a:ea typeface="Times New Roman"/>
              <a:cs typeface="Times New Roman"/>
              <a:sym typeface="Times New Roman"/>
            </a:endParaRPr>
          </a:p>
        </p:txBody>
      </p:sp>
      <p:sp>
        <p:nvSpPr>
          <p:cNvPr id="168" name="Google Shape;168;p2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8"/>
          <p:cNvSpPr txBox="1"/>
          <p:nvPr>
            <p:ph type="title"/>
          </p:nvPr>
        </p:nvSpPr>
        <p:spPr>
          <a:xfrm>
            <a:off x="1297500" y="393750"/>
            <a:ext cx="5324400" cy="713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GB" sz="2500">
                <a:latin typeface="Times New Roman"/>
                <a:ea typeface="Times New Roman"/>
                <a:cs typeface="Times New Roman"/>
                <a:sym typeface="Times New Roman"/>
              </a:rPr>
              <a:t>Results of LSTM based model</a:t>
            </a:r>
            <a:endParaRPr b="1" sz="2500">
              <a:latin typeface="Times New Roman"/>
              <a:ea typeface="Times New Roman"/>
              <a:cs typeface="Times New Roman"/>
              <a:sym typeface="Times New Roman"/>
            </a:endParaRPr>
          </a:p>
        </p:txBody>
      </p:sp>
      <p:pic>
        <p:nvPicPr>
          <p:cNvPr id="369" name="Google Shape;369;p48"/>
          <p:cNvPicPr preferRelativeResize="0"/>
          <p:nvPr/>
        </p:nvPicPr>
        <p:blipFill>
          <a:blip r:embed="rId3">
            <a:alphaModFix/>
          </a:blip>
          <a:stretch>
            <a:fillRect/>
          </a:stretch>
        </p:blipFill>
        <p:spPr>
          <a:xfrm>
            <a:off x="1506625" y="989675"/>
            <a:ext cx="4821095" cy="3731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9"/>
          <p:cNvSpPr txBox="1"/>
          <p:nvPr>
            <p:ph type="title"/>
          </p:nvPr>
        </p:nvSpPr>
        <p:spPr>
          <a:xfrm>
            <a:off x="1297500" y="393750"/>
            <a:ext cx="5385900" cy="700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GB" sz="2500">
                <a:latin typeface="Times New Roman"/>
                <a:ea typeface="Times New Roman"/>
                <a:cs typeface="Times New Roman"/>
                <a:sym typeface="Times New Roman"/>
              </a:rPr>
              <a:t>Results of LSTM based model</a:t>
            </a:r>
            <a:endParaRPr b="1" sz="2500">
              <a:latin typeface="Times New Roman"/>
              <a:ea typeface="Times New Roman"/>
              <a:cs typeface="Times New Roman"/>
              <a:sym typeface="Times New Roman"/>
            </a:endParaRPr>
          </a:p>
        </p:txBody>
      </p:sp>
      <p:pic>
        <p:nvPicPr>
          <p:cNvPr id="375" name="Google Shape;375;p49"/>
          <p:cNvPicPr preferRelativeResize="0"/>
          <p:nvPr/>
        </p:nvPicPr>
        <p:blipFill>
          <a:blip r:embed="rId3">
            <a:alphaModFix/>
          </a:blip>
          <a:stretch>
            <a:fillRect/>
          </a:stretch>
        </p:blipFill>
        <p:spPr>
          <a:xfrm>
            <a:off x="152400" y="1246350"/>
            <a:ext cx="8839200" cy="2321550"/>
          </a:xfrm>
          <a:prstGeom prst="rect">
            <a:avLst/>
          </a:prstGeom>
          <a:noFill/>
          <a:ln>
            <a:noFill/>
          </a:ln>
        </p:spPr>
      </p:pic>
      <p:pic>
        <p:nvPicPr>
          <p:cNvPr id="376" name="Google Shape;376;p49"/>
          <p:cNvPicPr preferRelativeResize="0"/>
          <p:nvPr/>
        </p:nvPicPr>
        <p:blipFill>
          <a:blip r:embed="rId4">
            <a:alphaModFix/>
          </a:blip>
          <a:stretch>
            <a:fillRect/>
          </a:stretch>
        </p:blipFill>
        <p:spPr>
          <a:xfrm>
            <a:off x="152400" y="3567900"/>
            <a:ext cx="8839199" cy="1158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0"/>
          <p:cNvSpPr txBox="1"/>
          <p:nvPr>
            <p:ph type="title"/>
          </p:nvPr>
        </p:nvSpPr>
        <p:spPr>
          <a:xfrm>
            <a:off x="1297500" y="393750"/>
            <a:ext cx="3798900" cy="5829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GB" sz="2500">
                <a:latin typeface="Times New Roman"/>
                <a:ea typeface="Times New Roman"/>
                <a:cs typeface="Times New Roman"/>
                <a:sym typeface="Times New Roman"/>
              </a:rPr>
              <a:t>Results of T5-small model</a:t>
            </a:r>
            <a:endParaRPr b="1" sz="2500">
              <a:latin typeface="Times New Roman"/>
              <a:ea typeface="Times New Roman"/>
              <a:cs typeface="Times New Roman"/>
              <a:sym typeface="Times New Roman"/>
            </a:endParaRPr>
          </a:p>
        </p:txBody>
      </p:sp>
      <p:sp>
        <p:nvSpPr>
          <p:cNvPr id="382" name="Google Shape;382;p50"/>
          <p:cNvSpPr txBox="1"/>
          <p:nvPr>
            <p:ph idx="1" type="body"/>
          </p:nvPr>
        </p:nvSpPr>
        <p:spPr>
          <a:xfrm>
            <a:off x="1047175" y="976650"/>
            <a:ext cx="7515000" cy="3474000"/>
          </a:xfrm>
          <a:prstGeom prst="rect">
            <a:avLst/>
          </a:prstGeom>
        </p:spPr>
        <p:txBody>
          <a:bodyPr anchorCtr="0" anchor="t" bIns="45700" lIns="91425" spcFirstLastPara="1" rIns="91425" wrap="square" tIns="45700">
            <a:normAutofit fontScale="92500" lnSpcReduction="20000"/>
          </a:bodyPr>
          <a:lstStyle/>
          <a:p>
            <a:pPr indent="0" lvl="0" marL="0" rtl="0" algn="l">
              <a:spcBef>
                <a:spcPts val="640"/>
              </a:spcBef>
              <a:spcAft>
                <a:spcPts val="0"/>
              </a:spcAft>
              <a:buNone/>
            </a:pPr>
            <a:r>
              <a:rPr lang="en-GB" sz="1050">
                <a:solidFill>
                  <a:srgbClr val="212121"/>
                </a:solidFill>
                <a:highlight>
                  <a:srgbClr val="FFFFFF"/>
                </a:highlight>
                <a:latin typeface="Courier New"/>
                <a:ea typeface="Courier New"/>
                <a:cs typeface="Courier New"/>
                <a:sym typeface="Courier New"/>
              </a:rPr>
              <a:t>| epoch   0 | [  199/  645] | ms/batch 376.53 | loss  4.30 | val loss  4.34</a:t>
            </a:r>
            <a:endParaRPr sz="1050">
              <a:solidFill>
                <a:srgbClr val="212121"/>
              </a:solidFill>
              <a:highlight>
                <a:srgbClr val="FFFFFF"/>
              </a:highlight>
              <a:latin typeface="Courier New"/>
              <a:ea typeface="Courier New"/>
              <a:cs typeface="Courier New"/>
              <a:sym typeface="Courier New"/>
            </a:endParaRPr>
          </a:p>
          <a:p>
            <a:pPr indent="0" lvl="0" marL="0" rtl="0" algn="l">
              <a:spcBef>
                <a:spcPts val="640"/>
              </a:spcBef>
              <a:spcAft>
                <a:spcPts val="0"/>
              </a:spcAft>
              <a:buNone/>
            </a:pPr>
            <a:r>
              <a:rPr lang="en-GB" sz="1050">
                <a:solidFill>
                  <a:srgbClr val="212121"/>
                </a:solidFill>
                <a:highlight>
                  <a:srgbClr val="FFFFFF"/>
                </a:highlight>
                <a:latin typeface="Courier New"/>
                <a:ea typeface="Courier New"/>
                <a:cs typeface="Courier New"/>
                <a:sym typeface="Courier New"/>
              </a:rPr>
              <a:t>| epoch   0 | [  399/  645] | ms/batch 375.75 | loss  4.20 | val loss  4.14</a:t>
            </a:r>
            <a:endParaRPr sz="1050">
              <a:solidFill>
                <a:srgbClr val="212121"/>
              </a:solidFill>
              <a:highlight>
                <a:srgbClr val="FFFFFF"/>
              </a:highlight>
              <a:latin typeface="Courier New"/>
              <a:ea typeface="Courier New"/>
              <a:cs typeface="Courier New"/>
              <a:sym typeface="Courier New"/>
            </a:endParaRPr>
          </a:p>
          <a:p>
            <a:pPr indent="0" lvl="0" marL="0" rtl="0" algn="l">
              <a:spcBef>
                <a:spcPts val="640"/>
              </a:spcBef>
              <a:spcAft>
                <a:spcPts val="0"/>
              </a:spcAft>
              <a:buNone/>
            </a:pPr>
            <a:r>
              <a:rPr lang="en-GB" sz="1050">
                <a:solidFill>
                  <a:srgbClr val="212121"/>
                </a:solidFill>
                <a:highlight>
                  <a:srgbClr val="FFFFFF"/>
                </a:highlight>
                <a:latin typeface="Courier New"/>
                <a:ea typeface="Courier New"/>
                <a:cs typeface="Courier New"/>
                <a:sym typeface="Courier New"/>
              </a:rPr>
              <a:t>| epoch   0 | [  599/  645] | ms/batch 376.28 | loss  4.10 | val loss  4.02</a:t>
            </a:r>
            <a:endParaRPr sz="1050">
              <a:solidFill>
                <a:srgbClr val="212121"/>
              </a:solidFill>
              <a:highlight>
                <a:srgbClr val="FFFFFF"/>
              </a:highlight>
              <a:latin typeface="Courier New"/>
              <a:ea typeface="Courier New"/>
              <a:cs typeface="Courier New"/>
              <a:sym typeface="Courier New"/>
            </a:endParaRPr>
          </a:p>
          <a:p>
            <a:pPr indent="0" lvl="0" marL="0" rtl="0" algn="l">
              <a:spcBef>
                <a:spcPts val="640"/>
              </a:spcBef>
              <a:spcAft>
                <a:spcPts val="0"/>
              </a:spcAft>
              <a:buNone/>
            </a:pPr>
            <a:r>
              <a:rPr lang="en-GB" sz="1050">
                <a:solidFill>
                  <a:srgbClr val="212121"/>
                </a:solidFill>
                <a:highlight>
                  <a:srgbClr val="FFFFFF"/>
                </a:highlight>
                <a:latin typeface="Courier New"/>
                <a:ea typeface="Courier New"/>
                <a:cs typeface="Courier New"/>
                <a:sym typeface="Courier New"/>
              </a:rPr>
              <a:t>| epoch   1 | [  199/  645] | ms/batch 376.54 | loss  3.83 | val loss  3.96</a:t>
            </a:r>
            <a:endParaRPr sz="1050">
              <a:solidFill>
                <a:srgbClr val="212121"/>
              </a:solidFill>
              <a:highlight>
                <a:srgbClr val="FFFFFF"/>
              </a:highlight>
              <a:latin typeface="Courier New"/>
              <a:ea typeface="Courier New"/>
              <a:cs typeface="Courier New"/>
              <a:sym typeface="Courier New"/>
            </a:endParaRPr>
          </a:p>
          <a:p>
            <a:pPr indent="0" lvl="0" marL="0" rtl="0" algn="l">
              <a:spcBef>
                <a:spcPts val="640"/>
              </a:spcBef>
              <a:spcAft>
                <a:spcPts val="0"/>
              </a:spcAft>
              <a:buNone/>
            </a:pPr>
            <a:r>
              <a:rPr lang="en-GB" sz="1050">
                <a:solidFill>
                  <a:srgbClr val="212121"/>
                </a:solidFill>
                <a:highlight>
                  <a:srgbClr val="FFFFFF"/>
                </a:highlight>
                <a:latin typeface="Courier New"/>
                <a:ea typeface="Courier New"/>
                <a:cs typeface="Courier New"/>
                <a:sym typeface="Courier New"/>
              </a:rPr>
              <a:t>| epoch   1 | [  399/  645] | ms/batch 375.83 | loss  3.80 | val loss  3.84</a:t>
            </a:r>
            <a:endParaRPr sz="1050">
              <a:solidFill>
                <a:srgbClr val="212121"/>
              </a:solidFill>
              <a:highlight>
                <a:srgbClr val="FFFFFF"/>
              </a:highlight>
              <a:latin typeface="Courier New"/>
              <a:ea typeface="Courier New"/>
              <a:cs typeface="Courier New"/>
              <a:sym typeface="Courier New"/>
            </a:endParaRPr>
          </a:p>
          <a:p>
            <a:pPr indent="0" lvl="0" marL="0" rtl="0" algn="l">
              <a:spcBef>
                <a:spcPts val="640"/>
              </a:spcBef>
              <a:spcAft>
                <a:spcPts val="0"/>
              </a:spcAft>
              <a:buNone/>
            </a:pPr>
            <a:r>
              <a:rPr lang="en-GB" sz="1050">
                <a:solidFill>
                  <a:srgbClr val="212121"/>
                </a:solidFill>
                <a:highlight>
                  <a:srgbClr val="FFFFFF"/>
                </a:highlight>
                <a:latin typeface="Courier New"/>
                <a:ea typeface="Courier New"/>
                <a:cs typeface="Courier New"/>
                <a:sym typeface="Courier New"/>
              </a:rPr>
              <a:t>| epoch   1 | [  599/  645] | ms/batch 376.14 | loss  3.91 | val loss  3.76</a:t>
            </a:r>
            <a:endParaRPr sz="1050">
              <a:solidFill>
                <a:srgbClr val="212121"/>
              </a:solidFill>
              <a:highlight>
                <a:srgbClr val="FFFFFF"/>
              </a:highlight>
              <a:latin typeface="Courier New"/>
              <a:ea typeface="Courier New"/>
              <a:cs typeface="Courier New"/>
              <a:sym typeface="Courier New"/>
            </a:endParaRPr>
          </a:p>
          <a:p>
            <a:pPr indent="0" lvl="0" marL="0" rtl="0" algn="l">
              <a:spcBef>
                <a:spcPts val="640"/>
              </a:spcBef>
              <a:spcAft>
                <a:spcPts val="0"/>
              </a:spcAft>
              <a:buNone/>
            </a:pPr>
            <a:r>
              <a:rPr lang="en-GB" sz="1050">
                <a:solidFill>
                  <a:srgbClr val="212121"/>
                </a:solidFill>
                <a:highlight>
                  <a:srgbClr val="FFFFFF"/>
                </a:highlight>
                <a:latin typeface="Courier New"/>
                <a:ea typeface="Courier New"/>
                <a:cs typeface="Courier New"/>
                <a:sym typeface="Courier New"/>
              </a:rPr>
              <a:t>| epoch   2 | [  199/  645] | ms/batch 376.54 | loss  3.72 | val loss  3.72</a:t>
            </a:r>
            <a:endParaRPr sz="1050">
              <a:solidFill>
                <a:srgbClr val="212121"/>
              </a:solidFill>
              <a:highlight>
                <a:srgbClr val="FFFFFF"/>
              </a:highlight>
              <a:latin typeface="Courier New"/>
              <a:ea typeface="Courier New"/>
              <a:cs typeface="Courier New"/>
              <a:sym typeface="Courier New"/>
            </a:endParaRPr>
          </a:p>
          <a:p>
            <a:pPr indent="0" lvl="0" marL="0" rtl="0" algn="l">
              <a:spcBef>
                <a:spcPts val="640"/>
              </a:spcBef>
              <a:spcAft>
                <a:spcPts val="0"/>
              </a:spcAft>
              <a:buNone/>
            </a:pPr>
            <a:r>
              <a:rPr lang="en-GB" sz="1050">
                <a:solidFill>
                  <a:srgbClr val="212121"/>
                </a:solidFill>
                <a:highlight>
                  <a:srgbClr val="FFFFFF"/>
                </a:highlight>
                <a:latin typeface="Courier New"/>
                <a:ea typeface="Courier New"/>
                <a:cs typeface="Courier New"/>
                <a:sym typeface="Courier New"/>
              </a:rPr>
              <a:t>| epoch   2 | [  399/  645] | ms/batch 375.92 | loss  3.68 | val loss  3.65</a:t>
            </a:r>
            <a:endParaRPr sz="1050">
              <a:solidFill>
                <a:srgbClr val="212121"/>
              </a:solidFill>
              <a:highlight>
                <a:srgbClr val="FFFFFF"/>
              </a:highlight>
              <a:latin typeface="Courier New"/>
              <a:ea typeface="Courier New"/>
              <a:cs typeface="Courier New"/>
              <a:sym typeface="Courier New"/>
            </a:endParaRPr>
          </a:p>
          <a:p>
            <a:pPr indent="0" lvl="0" marL="0" rtl="0" algn="l">
              <a:spcBef>
                <a:spcPts val="640"/>
              </a:spcBef>
              <a:spcAft>
                <a:spcPts val="0"/>
              </a:spcAft>
              <a:buNone/>
            </a:pPr>
            <a:r>
              <a:rPr lang="en-GB" sz="1050">
                <a:solidFill>
                  <a:srgbClr val="212121"/>
                </a:solidFill>
                <a:highlight>
                  <a:srgbClr val="FFFFFF"/>
                </a:highlight>
                <a:latin typeface="Courier New"/>
                <a:ea typeface="Courier New"/>
                <a:cs typeface="Courier New"/>
                <a:sym typeface="Courier New"/>
              </a:rPr>
              <a:t>| epoch   2 | [  599/  645] | ms/batch 376.34 | loss  3.74 | val loss  3.64</a:t>
            </a:r>
            <a:endParaRPr sz="1050">
              <a:solidFill>
                <a:srgbClr val="212121"/>
              </a:solidFill>
              <a:highlight>
                <a:srgbClr val="FFFFFF"/>
              </a:highlight>
              <a:latin typeface="Courier New"/>
              <a:ea typeface="Courier New"/>
              <a:cs typeface="Courier New"/>
              <a:sym typeface="Courier New"/>
            </a:endParaRPr>
          </a:p>
          <a:p>
            <a:pPr indent="0" lvl="0" marL="0" rtl="0" algn="l">
              <a:spcBef>
                <a:spcPts val="640"/>
              </a:spcBef>
              <a:spcAft>
                <a:spcPts val="0"/>
              </a:spcAft>
              <a:buNone/>
            </a:pPr>
            <a:r>
              <a:rPr lang="en-GB" sz="1050">
                <a:solidFill>
                  <a:srgbClr val="212121"/>
                </a:solidFill>
                <a:highlight>
                  <a:srgbClr val="FFFFFF"/>
                </a:highlight>
                <a:latin typeface="Courier New"/>
                <a:ea typeface="Courier New"/>
                <a:cs typeface="Courier New"/>
                <a:sym typeface="Courier New"/>
              </a:rPr>
              <a:t>| epoch   3 | [  199/  645] | ms/batch 376.17 | loss  3.65 | val loss  3.59</a:t>
            </a:r>
            <a:endParaRPr sz="1050">
              <a:solidFill>
                <a:srgbClr val="212121"/>
              </a:solidFill>
              <a:highlight>
                <a:srgbClr val="FFFFFF"/>
              </a:highlight>
              <a:latin typeface="Courier New"/>
              <a:ea typeface="Courier New"/>
              <a:cs typeface="Courier New"/>
              <a:sym typeface="Courier New"/>
            </a:endParaRPr>
          </a:p>
          <a:p>
            <a:pPr indent="0" lvl="0" marL="0" rtl="0" algn="l">
              <a:spcBef>
                <a:spcPts val="640"/>
              </a:spcBef>
              <a:spcAft>
                <a:spcPts val="0"/>
              </a:spcAft>
              <a:buNone/>
            </a:pPr>
            <a:r>
              <a:rPr lang="en-GB" sz="1050">
                <a:solidFill>
                  <a:srgbClr val="212121"/>
                </a:solidFill>
                <a:highlight>
                  <a:srgbClr val="FFFFFF"/>
                </a:highlight>
                <a:latin typeface="Courier New"/>
                <a:ea typeface="Courier New"/>
                <a:cs typeface="Courier New"/>
                <a:sym typeface="Courier New"/>
              </a:rPr>
              <a:t>| epoch   3 | [  399/  645] | ms/batch 376.04 | loss  3.55 | val loss  3.55</a:t>
            </a:r>
            <a:endParaRPr sz="1050">
              <a:solidFill>
                <a:srgbClr val="212121"/>
              </a:solidFill>
              <a:highlight>
                <a:srgbClr val="FFFFFF"/>
              </a:highlight>
              <a:latin typeface="Courier New"/>
              <a:ea typeface="Courier New"/>
              <a:cs typeface="Courier New"/>
              <a:sym typeface="Courier New"/>
            </a:endParaRPr>
          </a:p>
          <a:p>
            <a:pPr indent="0" lvl="0" marL="0" rtl="0" algn="l">
              <a:spcBef>
                <a:spcPts val="640"/>
              </a:spcBef>
              <a:spcAft>
                <a:spcPts val="0"/>
              </a:spcAft>
              <a:buNone/>
            </a:pPr>
            <a:r>
              <a:rPr lang="en-GB" sz="1050">
                <a:solidFill>
                  <a:srgbClr val="212121"/>
                </a:solidFill>
                <a:highlight>
                  <a:srgbClr val="FFFFFF"/>
                </a:highlight>
                <a:latin typeface="Courier New"/>
                <a:ea typeface="Courier New"/>
                <a:cs typeface="Courier New"/>
                <a:sym typeface="Courier New"/>
              </a:rPr>
              <a:t>| epoch   3 | [  599/  645] | ms/batch 376.34 | loss  3.72 | val loss  3.60</a:t>
            </a:r>
            <a:endParaRPr sz="1050">
              <a:solidFill>
                <a:srgbClr val="212121"/>
              </a:solidFill>
              <a:highlight>
                <a:srgbClr val="FFFFFF"/>
              </a:highlight>
              <a:latin typeface="Courier New"/>
              <a:ea typeface="Courier New"/>
              <a:cs typeface="Courier New"/>
              <a:sym typeface="Courier New"/>
            </a:endParaRPr>
          </a:p>
          <a:p>
            <a:pPr indent="0" lvl="0" marL="0" rtl="0" algn="l">
              <a:spcBef>
                <a:spcPts val="640"/>
              </a:spcBef>
              <a:spcAft>
                <a:spcPts val="0"/>
              </a:spcAft>
              <a:buNone/>
            </a:pPr>
            <a:r>
              <a:rPr lang="en-GB" sz="1050">
                <a:solidFill>
                  <a:srgbClr val="212121"/>
                </a:solidFill>
                <a:highlight>
                  <a:srgbClr val="FFFFFF"/>
                </a:highlight>
                <a:latin typeface="Courier New"/>
                <a:ea typeface="Courier New"/>
                <a:cs typeface="Courier New"/>
                <a:sym typeface="Courier New"/>
              </a:rPr>
              <a:t>| epoch  23 | [  399/  645] | ms/batch 375.49 | loss  2.78 | val loss  3.16</a:t>
            </a:r>
            <a:endParaRPr sz="1050">
              <a:solidFill>
                <a:srgbClr val="212121"/>
              </a:solidFill>
              <a:highlight>
                <a:srgbClr val="FFFFFF"/>
              </a:highlight>
              <a:latin typeface="Courier New"/>
              <a:ea typeface="Courier New"/>
              <a:cs typeface="Courier New"/>
              <a:sym typeface="Courier New"/>
            </a:endParaRPr>
          </a:p>
          <a:p>
            <a:pPr indent="0" lvl="0" marL="0" rtl="0" algn="l">
              <a:spcBef>
                <a:spcPts val="640"/>
              </a:spcBef>
              <a:spcAft>
                <a:spcPts val="0"/>
              </a:spcAft>
              <a:buNone/>
            </a:pPr>
            <a:r>
              <a:rPr lang="en-GB" sz="1050">
                <a:solidFill>
                  <a:srgbClr val="212121"/>
                </a:solidFill>
                <a:highlight>
                  <a:srgbClr val="FFFFFF"/>
                </a:highlight>
                <a:latin typeface="Courier New"/>
                <a:ea typeface="Courier New"/>
                <a:cs typeface="Courier New"/>
                <a:sym typeface="Courier New"/>
              </a:rPr>
              <a:t>| epoch  23 | [  599/  645] | ms/batch 375.53 | loss  2.98 | val loss  3.29</a:t>
            </a:r>
            <a:endParaRPr sz="1050">
              <a:solidFill>
                <a:srgbClr val="212121"/>
              </a:solidFill>
              <a:highlight>
                <a:srgbClr val="FFFFFF"/>
              </a:highlight>
              <a:latin typeface="Courier New"/>
              <a:ea typeface="Courier New"/>
              <a:cs typeface="Courier New"/>
              <a:sym typeface="Courier New"/>
            </a:endParaRPr>
          </a:p>
          <a:p>
            <a:pPr indent="0" lvl="0" marL="0" rtl="0" algn="l">
              <a:spcBef>
                <a:spcPts val="640"/>
              </a:spcBef>
              <a:spcAft>
                <a:spcPts val="0"/>
              </a:spcAft>
              <a:buNone/>
            </a:pPr>
            <a:r>
              <a:rPr lang="en-GB" sz="1050">
                <a:solidFill>
                  <a:srgbClr val="212121"/>
                </a:solidFill>
                <a:highlight>
                  <a:srgbClr val="FFFFFF"/>
                </a:highlight>
                <a:latin typeface="Courier New"/>
                <a:ea typeface="Courier New"/>
                <a:cs typeface="Courier New"/>
                <a:sym typeface="Courier New"/>
              </a:rPr>
              <a:t>| epoch  24 | [  199/  645] | ms/batch 375.32 | loss  2.80 | val loss  3.30</a:t>
            </a:r>
            <a:endParaRPr sz="1050">
              <a:solidFill>
                <a:srgbClr val="212121"/>
              </a:solidFill>
              <a:highlight>
                <a:srgbClr val="FFFFFF"/>
              </a:highlight>
              <a:latin typeface="Courier New"/>
              <a:ea typeface="Courier New"/>
              <a:cs typeface="Courier New"/>
              <a:sym typeface="Courier New"/>
            </a:endParaRPr>
          </a:p>
          <a:p>
            <a:pPr indent="0" lvl="0" marL="0" rtl="0" algn="l">
              <a:spcBef>
                <a:spcPts val="640"/>
              </a:spcBef>
              <a:spcAft>
                <a:spcPts val="0"/>
              </a:spcAft>
              <a:buNone/>
            </a:pPr>
            <a:r>
              <a:rPr lang="en-GB" sz="1050">
                <a:solidFill>
                  <a:srgbClr val="212121"/>
                </a:solidFill>
                <a:highlight>
                  <a:srgbClr val="FFFFFF"/>
                </a:highlight>
                <a:latin typeface="Courier New"/>
                <a:ea typeface="Courier New"/>
                <a:cs typeface="Courier New"/>
                <a:sym typeface="Courier New"/>
              </a:rPr>
              <a:t>| epoch  24 | [  399/  645] | ms/batch 375.17 | loss  2.77 | val loss  3.26</a:t>
            </a:r>
            <a:endParaRPr sz="1050">
              <a:solidFill>
                <a:srgbClr val="212121"/>
              </a:solidFill>
              <a:highlight>
                <a:srgbClr val="FFFFFF"/>
              </a:highlight>
              <a:latin typeface="Courier New"/>
              <a:ea typeface="Courier New"/>
              <a:cs typeface="Courier New"/>
              <a:sym typeface="Courier New"/>
            </a:endParaRPr>
          </a:p>
          <a:p>
            <a:pPr indent="0" lvl="0" marL="0" rtl="0" algn="l">
              <a:spcBef>
                <a:spcPts val="640"/>
              </a:spcBef>
              <a:spcAft>
                <a:spcPts val="0"/>
              </a:spcAft>
              <a:buNone/>
            </a:pPr>
            <a:r>
              <a:rPr lang="en-GB" sz="1050">
                <a:solidFill>
                  <a:srgbClr val="212121"/>
                </a:solidFill>
                <a:highlight>
                  <a:srgbClr val="FFFFFF"/>
                </a:highlight>
                <a:latin typeface="Courier New"/>
                <a:ea typeface="Courier New"/>
                <a:cs typeface="Courier New"/>
                <a:sym typeface="Courier New"/>
              </a:rPr>
              <a:t>| epoch  24 | [  599/  645] | ms/batch 375.57 | loss  2.85 | val loss  3.26</a:t>
            </a:r>
            <a:endParaRPr sz="1050">
              <a:solidFill>
                <a:srgbClr val="212121"/>
              </a:solidFill>
              <a:highlight>
                <a:srgbClr val="FFFFFF"/>
              </a:highlight>
              <a:latin typeface="Courier New"/>
              <a:ea typeface="Courier New"/>
              <a:cs typeface="Courier New"/>
              <a:sym typeface="Courier Ne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1"/>
          <p:cNvSpPr txBox="1"/>
          <p:nvPr>
            <p:ph idx="1" type="body"/>
          </p:nvPr>
        </p:nvSpPr>
        <p:spPr>
          <a:xfrm>
            <a:off x="506550" y="1124175"/>
            <a:ext cx="8130900" cy="3558900"/>
          </a:xfrm>
          <a:prstGeom prst="rect">
            <a:avLst/>
          </a:prstGeom>
        </p:spPr>
        <p:txBody>
          <a:bodyPr anchorCtr="0" anchor="t" bIns="45700" lIns="91425" spcFirstLastPara="1" rIns="91425" wrap="square" tIns="45700">
            <a:noAutofit/>
          </a:bodyPr>
          <a:lstStyle/>
          <a:p>
            <a:pPr indent="-317500" lvl="0" marL="457200" rtl="0" algn="l">
              <a:spcBef>
                <a:spcPts val="640"/>
              </a:spcBef>
              <a:spcAft>
                <a:spcPts val="0"/>
              </a:spcAft>
              <a:buSzPts val="1400"/>
              <a:buFont typeface="Courier New"/>
              <a:buChar char="•"/>
            </a:pPr>
            <a:r>
              <a:rPr lang="en-GB" sz="1400">
                <a:highlight>
                  <a:srgbClr val="FFFFFF"/>
                </a:highlight>
                <a:latin typeface="Courier New"/>
                <a:ea typeface="Courier New"/>
                <a:cs typeface="Courier New"/>
                <a:sym typeface="Courier New"/>
              </a:rPr>
              <a:t>Bleu </a:t>
            </a:r>
            <a:r>
              <a:rPr lang="en-GB" sz="1050">
                <a:solidFill>
                  <a:srgbClr val="212121"/>
                </a:solidFill>
                <a:highlight>
                  <a:srgbClr val="FFFFFF"/>
                </a:highlight>
                <a:latin typeface="Courier New"/>
                <a:ea typeface="Courier New"/>
                <a:cs typeface="Courier New"/>
                <a:sym typeface="Courier New"/>
              </a:rPr>
              <a:t>0.7333319198867048</a:t>
            </a:r>
            <a:endParaRPr sz="1400">
              <a:highlight>
                <a:srgbClr val="FFFFFF"/>
              </a:highlight>
              <a:latin typeface="Courier New"/>
              <a:ea typeface="Courier New"/>
              <a:cs typeface="Courier New"/>
              <a:sym typeface="Courier New"/>
            </a:endParaRPr>
          </a:p>
          <a:p>
            <a:pPr indent="-317500" lvl="0" marL="457200" rtl="0" algn="l">
              <a:spcBef>
                <a:spcPts val="0"/>
              </a:spcBef>
              <a:spcAft>
                <a:spcPts val="0"/>
              </a:spcAft>
              <a:buSzPts val="1400"/>
              <a:buFont typeface="Courier New"/>
              <a:buChar char="•"/>
            </a:pPr>
            <a:r>
              <a:rPr lang="en-GB" sz="1400">
                <a:highlight>
                  <a:srgbClr val="FFFFFF"/>
                </a:highlight>
                <a:latin typeface="Courier New"/>
                <a:ea typeface="Courier New"/>
                <a:cs typeface="Courier New"/>
                <a:sym typeface="Courier New"/>
              </a:rPr>
              <a:t>precisions, bp, ratio, translation_length, reference_length  [0.29223305752561074, 0.0, 0.0, 0.0], 1.0, 18.01730385269541, 243648, 13523)</a:t>
            </a:r>
            <a:endParaRPr sz="1400">
              <a:highlight>
                <a:srgbClr val="FFFFFF"/>
              </a:highlight>
              <a:latin typeface="Courier New"/>
              <a:ea typeface="Courier New"/>
              <a:cs typeface="Courier New"/>
              <a:sym typeface="Courier New"/>
            </a:endParaRPr>
          </a:p>
          <a:p>
            <a:pPr indent="-317500" lvl="0" marL="457200" rtl="0" algn="l">
              <a:spcBef>
                <a:spcPts val="0"/>
              </a:spcBef>
              <a:spcAft>
                <a:spcPts val="0"/>
              </a:spcAft>
              <a:buSzPts val="1400"/>
              <a:buFont typeface="Courier New"/>
              <a:buChar char="•"/>
            </a:pPr>
            <a:r>
              <a:rPr lang="en-GB" sz="1400">
                <a:highlight>
                  <a:srgbClr val="FFFFFF"/>
                </a:highlight>
                <a:latin typeface="Courier New"/>
                <a:ea typeface="Courier New"/>
                <a:cs typeface="Courier New"/>
                <a:sym typeface="Courier New"/>
              </a:rPr>
              <a:t>rouge2 (0.018833942036287757, 0.820627802690583, 0.00952628839146278)</a:t>
            </a:r>
            <a:endParaRPr sz="1400">
              <a:highlight>
                <a:srgbClr val="FFFFFF"/>
              </a:highlight>
              <a:latin typeface="Courier New"/>
              <a:ea typeface="Courier New"/>
              <a:cs typeface="Courier New"/>
              <a:sym typeface="Courier New"/>
            </a:endParaRPr>
          </a:p>
          <a:p>
            <a:pPr indent="-317500" lvl="0" marL="457200" rtl="0" algn="l">
              <a:spcBef>
                <a:spcPts val="0"/>
              </a:spcBef>
              <a:spcAft>
                <a:spcPts val="0"/>
              </a:spcAft>
              <a:buSzPts val="1400"/>
              <a:buFont typeface="Courier New"/>
              <a:buChar char="•"/>
            </a:pPr>
            <a:r>
              <a:rPr lang="en-GB" sz="1400">
                <a:highlight>
                  <a:srgbClr val="FFFFFF"/>
                </a:highlight>
                <a:latin typeface="Courier New"/>
                <a:ea typeface="Courier New"/>
                <a:cs typeface="Courier New"/>
                <a:sym typeface="Courier New"/>
              </a:rPr>
              <a:t>rouge {'rouge_1/f_score': 0.353127079314252,</a:t>
            </a:r>
            <a:endParaRPr sz="1400">
              <a:highlight>
                <a:srgbClr val="FFFFFF"/>
              </a:highlight>
              <a:latin typeface="Courier New"/>
              <a:ea typeface="Courier New"/>
              <a:cs typeface="Courier New"/>
              <a:sym typeface="Courier New"/>
            </a:endParaRPr>
          </a:p>
          <a:p>
            <a:pPr indent="457200" lvl="0" marL="914400" rtl="0" algn="l">
              <a:spcBef>
                <a:spcPts val="640"/>
              </a:spcBef>
              <a:spcAft>
                <a:spcPts val="0"/>
              </a:spcAft>
              <a:buNone/>
            </a:pPr>
            <a:r>
              <a:rPr lang="en-GB" sz="1400">
                <a:highlight>
                  <a:srgbClr val="FFFFFF"/>
                </a:highlight>
                <a:latin typeface="Courier New"/>
                <a:ea typeface="Courier New"/>
                <a:cs typeface="Courier New"/>
                <a:sym typeface="Courier New"/>
              </a:rPr>
              <a:t>'rouge_1/r_score': 0.33966061935632297, </a:t>
            </a:r>
            <a:endParaRPr sz="1400">
              <a:highlight>
                <a:srgbClr val="FFFFFF"/>
              </a:highlight>
              <a:latin typeface="Courier New"/>
              <a:ea typeface="Courier New"/>
              <a:cs typeface="Courier New"/>
              <a:sym typeface="Courier New"/>
            </a:endParaRPr>
          </a:p>
          <a:p>
            <a:pPr indent="0" lvl="0" marL="1371600" rtl="0" algn="l">
              <a:spcBef>
                <a:spcPts val="640"/>
              </a:spcBef>
              <a:spcAft>
                <a:spcPts val="0"/>
              </a:spcAft>
              <a:buNone/>
            </a:pPr>
            <a:r>
              <a:rPr lang="en-GB" sz="1400">
                <a:highlight>
                  <a:srgbClr val="FFFFFF"/>
                </a:highlight>
                <a:latin typeface="Courier New"/>
                <a:ea typeface="Courier New"/>
                <a:cs typeface="Courier New"/>
                <a:sym typeface="Courier New"/>
              </a:rPr>
              <a:t>'rouge_1/p_score': 0.41036276819387074, </a:t>
            </a:r>
            <a:endParaRPr sz="1400">
              <a:highlight>
                <a:srgbClr val="FFFFFF"/>
              </a:highlight>
              <a:latin typeface="Courier New"/>
              <a:ea typeface="Courier New"/>
              <a:cs typeface="Courier New"/>
              <a:sym typeface="Courier New"/>
            </a:endParaRPr>
          </a:p>
          <a:p>
            <a:pPr indent="0" lvl="0" marL="1371600" rtl="0" algn="l">
              <a:spcBef>
                <a:spcPts val="640"/>
              </a:spcBef>
              <a:spcAft>
                <a:spcPts val="0"/>
              </a:spcAft>
              <a:buNone/>
            </a:pPr>
            <a:r>
              <a:rPr lang="en-GB" sz="1400">
                <a:highlight>
                  <a:srgbClr val="FFFFFF"/>
                </a:highlight>
                <a:latin typeface="Courier New"/>
                <a:ea typeface="Courier New"/>
                <a:cs typeface="Courier New"/>
                <a:sym typeface="Courier New"/>
              </a:rPr>
              <a:t>'rouge_2/f_score': 0.28314670231537525, </a:t>
            </a:r>
            <a:endParaRPr sz="1400">
              <a:highlight>
                <a:srgbClr val="FFFFFF"/>
              </a:highlight>
              <a:latin typeface="Courier New"/>
              <a:ea typeface="Courier New"/>
              <a:cs typeface="Courier New"/>
              <a:sym typeface="Courier New"/>
            </a:endParaRPr>
          </a:p>
          <a:p>
            <a:pPr indent="0" lvl="0" marL="1371600" rtl="0" algn="l">
              <a:spcBef>
                <a:spcPts val="640"/>
              </a:spcBef>
              <a:spcAft>
                <a:spcPts val="0"/>
              </a:spcAft>
              <a:buNone/>
            </a:pPr>
            <a:r>
              <a:rPr lang="en-GB" sz="1400">
                <a:highlight>
                  <a:srgbClr val="FFFFFF"/>
                </a:highlight>
                <a:latin typeface="Courier New"/>
                <a:ea typeface="Courier New"/>
                <a:cs typeface="Courier New"/>
                <a:sym typeface="Courier New"/>
              </a:rPr>
              <a:t>'rouge_2/r_score': 0.31958383072226154, </a:t>
            </a:r>
            <a:endParaRPr sz="1400">
              <a:highlight>
                <a:srgbClr val="FFFFFF"/>
              </a:highlight>
              <a:latin typeface="Courier New"/>
              <a:ea typeface="Courier New"/>
              <a:cs typeface="Courier New"/>
              <a:sym typeface="Courier New"/>
            </a:endParaRPr>
          </a:p>
          <a:p>
            <a:pPr indent="0" lvl="0" marL="1371600" rtl="0" algn="l">
              <a:spcBef>
                <a:spcPts val="640"/>
              </a:spcBef>
              <a:spcAft>
                <a:spcPts val="0"/>
              </a:spcAft>
              <a:buNone/>
            </a:pPr>
            <a:r>
              <a:rPr lang="en-GB" sz="1400">
                <a:highlight>
                  <a:srgbClr val="FFFFFF"/>
                </a:highlight>
                <a:latin typeface="Courier New"/>
                <a:ea typeface="Courier New"/>
                <a:cs typeface="Courier New"/>
                <a:sym typeface="Courier New"/>
              </a:rPr>
              <a:t>'rouge_2/p_score': 0.2763949778683935, </a:t>
            </a:r>
            <a:endParaRPr sz="1400">
              <a:highlight>
                <a:srgbClr val="FFFFFF"/>
              </a:highlight>
              <a:latin typeface="Courier New"/>
              <a:ea typeface="Courier New"/>
              <a:cs typeface="Courier New"/>
              <a:sym typeface="Courier New"/>
            </a:endParaRPr>
          </a:p>
          <a:p>
            <a:pPr indent="0" lvl="0" marL="1371600" rtl="0" algn="l">
              <a:spcBef>
                <a:spcPts val="640"/>
              </a:spcBef>
              <a:spcAft>
                <a:spcPts val="0"/>
              </a:spcAft>
              <a:buNone/>
            </a:pPr>
            <a:r>
              <a:rPr lang="en-GB" sz="1400">
                <a:highlight>
                  <a:srgbClr val="FFFFFF"/>
                </a:highlight>
                <a:latin typeface="Courier New"/>
                <a:ea typeface="Courier New"/>
                <a:cs typeface="Courier New"/>
                <a:sym typeface="Courier New"/>
              </a:rPr>
              <a:t>'rouge_l/f_score': 0.6119362909252948, </a:t>
            </a:r>
            <a:endParaRPr sz="1400">
              <a:highlight>
                <a:srgbClr val="FFFFFF"/>
              </a:highlight>
              <a:latin typeface="Courier New"/>
              <a:ea typeface="Courier New"/>
              <a:cs typeface="Courier New"/>
              <a:sym typeface="Courier New"/>
            </a:endParaRPr>
          </a:p>
          <a:p>
            <a:pPr indent="0" lvl="0" marL="1371600" rtl="0" algn="l">
              <a:spcBef>
                <a:spcPts val="640"/>
              </a:spcBef>
              <a:spcAft>
                <a:spcPts val="0"/>
              </a:spcAft>
              <a:buNone/>
            </a:pPr>
            <a:r>
              <a:rPr lang="en-GB" sz="1400">
                <a:highlight>
                  <a:srgbClr val="FFFFFF"/>
                </a:highlight>
                <a:latin typeface="Courier New"/>
                <a:ea typeface="Courier New"/>
                <a:cs typeface="Courier New"/>
                <a:sym typeface="Courier New"/>
              </a:rPr>
              <a:t>'rouge_l/r_score': 0.657714106126071, </a:t>
            </a:r>
            <a:endParaRPr sz="1400">
              <a:highlight>
                <a:srgbClr val="FFFFFF"/>
              </a:highlight>
              <a:latin typeface="Courier New"/>
              <a:ea typeface="Courier New"/>
              <a:cs typeface="Courier New"/>
              <a:sym typeface="Courier New"/>
            </a:endParaRPr>
          </a:p>
          <a:p>
            <a:pPr indent="0" lvl="0" marL="1371600" rtl="0" algn="l">
              <a:spcBef>
                <a:spcPts val="640"/>
              </a:spcBef>
              <a:spcAft>
                <a:spcPts val="0"/>
              </a:spcAft>
              <a:buNone/>
            </a:pPr>
            <a:r>
              <a:rPr lang="en-GB" sz="1400">
                <a:highlight>
                  <a:srgbClr val="FFFFFF"/>
                </a:highlight>
                <a:latin typeface="Courier New"/>
                <a:ea typeface="Courier New"/>
                <a:cs typeface="Courier New"/>
                <a:sym typeface="Courier New"/>
              </a:rPr>
              <a:t>'rouge_l/p_score': 0.5815943207868076}</a:t>
            </a:r>
            <a:endParaRPr sz="1400">
              <a:highlight>
                <a:srgbClr val="FFFFFF"/>
              </a:highlight>
              <a:latin typeface="Courier New"/>
              <a:ea typeface="Courier New"/>
              <a:cs typeface="Courier New"/>
              <a:sym typeface="Courier New"/>
            </a:endParaRPr>
          </a:p>
          <a:p>
            <a:pPr indent="0" lvl="0" marL="1371600" rtl="0" algn="l">
              <a:spcBef>
                <a:spcPts val="640"/>
              </a:spcBef>
              <a:spcAft>
                <a:spcPts val="0"/>
              </a:spcAft>
              <a:buNone/>
            </a:pPr>
            <a:r>
              <a:t/>
            </a:r>
            <a:endParaRPr sz="1400">
              <a:highlight>
                <a:srgbClr val="FFFFFF"/>
              </a:highlight>
              <a:latin typeface="Courier New"/>
              <a:ea typeface="Courier New"/>
              <a:cs typeface="Courier New"/>
              <a:sym typeface="Courier New"/>
            </a:endParaRPr>
          </a:p>
          <a:p>
            <a:pPr indent="0" lvl="0" marL="457200" rtl="0" algn="l">
              <a:spcBef>
                <a:spcPts val="640"/>
              </a:spcBef>
              <a:spcAft>
                <a:spcPts val="0"/>
              </a:spcAft>
              <a:buNone/>
            </a:pPr>
            <a:r>
              <a:t/>
            </a:r>
            <a:endParaRPr sz="1400">
              <a:highlight>
                <a:srgbClr val="FFFFFF"/>
              </a:highlight>
              <a:latin typeface="Courier New"/>
              <a:ea typeface="Courier New"/>
              <a:cs typeface="Courier New"/>
              <a:sym typeface="Courier New"/>
            </a:endParaRPr>
          </a:p>
        </p:txBody>
      </p:sp>
      <p:sp>
        <p:nvSpPr>
          <p:cNvPr id="388" name="Google Shape;388;p51"/>
          <p:cNvSpPr txBox="1"/>
          <p:nvPr/>
        </p:nvSpPr>
        <p:spPr>
          <a:xfrm>
            <a:off x="1445400" y="455750"/>
            <a:ext cx="4531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latin typeface="Times New Roman"/>
                <a:ea typeface="Times New Roman"/>
                <a:cs typeface="Times New Roman"/>
                <a:sym typeface="Times New Roman"/>
              </a:rPr>
              <a:t>Scores of LSTM based model</a:t>
            </a:r>
            <a:endParaRPr b="1" sz="250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2"/>
          <p:cNvSpPr txBox="1"/>
          <p:nvPr>
            <p:ph type="title"/>
          </p:nvPr>
        </p:nvSpPr>
        <p:spPr>
          <a:xfrm>
            <a:off x="1373250" y="780975"/>
            <a:ext cx="6137700" cy="5439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GB" sz="2500">
                <a:latin typeface="Times New Roman"/>
                <a:ea typeface="Times New Roman"/>
                <a:cs typeface="Times New Roman"/>
                <a:sym typeface="Times New Roman"/>
              </a:rPr>
              <a:t>Scores of T5-small model</a:t>
            </a:r>
            <a:endParaRPr b="1" sz="2500">
              <a:latin typeface="Times New Roman"/>
              <a:ea typeface="Times New Roman"/>
              <a:cs typeface="Times New Roman"/>
              <a:sym typeface="Times New Roman"/>
            </a:endParaRPr>
          </a:p>
        </p:txBody>
      </p:sp>
      <p:sp>
        <p:nvSpPr>
          <p:cNvPr id="394" name="Google Shape;394;p52"/>
          <p:cNvSpPr txBox="1"/>
          <p:nvPr/>
        </p:nvSpPr>
        <p:spPr>
          <a:xfrm>
            <a:off x="431200" y="1401375"/>
            <a:ext cx="84390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212121"/>
              </a:buClr>
              <a:buSzPts val="1400"/>
              <a:buFont typeface="Courier New"/>
              <a:buChar char="●"/>
            </a:pPr>
            <a:r>
              <a:rPr lang="en-GB">
                <a:solidFill>
                  <a:srgbClr val="212121"/>
                </a:solidFill>
                <a:highlight>
                  <a:srgbClr val="FFFFFF"/>
                </a:highlight>
                <a:latin typeface="Courier New"/>
                <a:ea typeface="Courier New"/>
                <a:cs typeface="Courier New"/>
                <a:sym typeface="Courier New"/>
              </a:rPr>
              <a:t>Bleu </a:t>
            </a:r>
            <a:r>
              <a:rPr lang="en-GB" sz="1050">
                <a:solidFill>
                  <a:srgbClr val="212121"/>
                </a:solidFill>
                <a:highlight>
                  <a:srgbClr val="FFFFFF"/>
                </a:highlight>
                <a:latin typeface="Courier New"/>
                <a:ea typeface="Courier New"/>
                <a:cs typeface="Courier New"/>
                <a:sym typeface="Courier New"/>
              </a:rPr>
              <a:t>0.6879141509370454</a:t>
            </a:r>
            <a:r>
              <a:rPr lang="en-GB">
                <a:solidFill>
                  <a:srgbClr val="212121"/>
                </a:solidFill>
                <a:highlight>
                  <a:srgbClr val="FFFFFF"/>
                </a:highlight>
                <a:latin typeface="Courier New"/>
                <a:ea typeface="Courier New"/>
                <a:cs typeface="Courier New"/>
                <a:sym typeface="Courier New"/>
              </a:rPr>
              <a:t> </a:t>
            </a:r>
            <a:endParaRPr>
              <a:solidFill>
                <a:srgbClr val="212121"/>
              </a:solidFill>
              <a:highlight>
                <a:srgbClr val="FFFFFF"/>
              </a:highlight>
              <a:latin typeface="Courier New"/>
              <a:ea typeface="Courier New"/>
              <a:cs typeface="Courier New"/>
              <a:sym typeface="Courier New"/>
            </a:endParaRPr>
          </a:p>
          <a:p>
            <a:pPr indent="-317500" lvl="0" marL="457200" rtl="0" algn="l">
              <a:spcBef>
                <a:spcPts val="0"/>
              </a:spcBef>
              <a:spcAft>
                <a:spcPts val="0"/>
              </a:spcAft>
              <a:buClr>
                <a:srgbClr val="212121"/>
              </a:buClr>
              <a:buSzPts val="1400"/>
              <a:buFont typeface="Courier New"/>
              <a:buChar char="●"/>
            </a:pPr>
            <a:r>
              <a:rPr lang="en-GB">
                <a:solidFill>
                  <a:srgbClr val="212121"/>
                </a:solidFill>
                <a:highlight>
                  <a:srgbClr val="FFFFFF"/>
                </a:highlight>
                <a:latin typeface="Courier New"/>
                <a:ea typeface="Courier New"/>
                <a:cs typeface="Courier New"/>
                <a:sym typeface="Courier New"/>
              </a:rPr>
              <a:t>precisions, bp, ratio, translation_length, reference_length  [0.2630167992797705, 0.0, 0.0, 0.0], 1.0, 31.05342388228636, 548714, 17670)</a:t>
            </a:r>
            <a:endParaRPr>
              <a:solidFill>
                <a:srgbClr val="212121"/>
              </a:solidFill>
              <a:highlight>
                <a:srgbClr val="FFFFFF"/>
              </a:highlight>
              <a:latin typeface="Courier New"/>
              <a:ea typeface="Courier New"/>
              <a:cs typeface="Courier New"/>
              <a:sym typeface="Courier New"/>
            </a:endParaRPr>
          </a:p>
          <a:p>
            <a:pPr indent="-317500" lvl="0" marL="457200" rtl="0" algn="l">
              <a:spcBef>
                <a:spcPts val="0"/>
              </a:spcBef>
              <a:spcAft>
                <a:spcPts val="0"/>
              </a:spcAft>
              <a:buClr>
                <a:srgbClr val="212121"/>
              </a:buClr>
              <a:buSzPts val="1400"/>
              <a:buFont typeface="Courier New"/>
              <a:buChar char="●"/>
            </a:pPr>
            <a:r>
              <a:rPr lang="en-GB">
                <a:solidFill>
                  <a:srgbClr val="212121"/>
                </a:solidFill>
                <a:highlight>
                  <a:srgbClr val="FFFFFF"/>
                </a:highlight>
                <a:latin typeface="Courier New"/>
                <a:ea typeface="Courier New"/>
                <a:cs typeface="Courier New"/>
                <a:sym typeface="Courier New"/>
              </a:rPr>
              <a:t>rouge2 (0.19756874278857312, 0.20103278491653656, 0.19422206752523494)</a:t>
            </a:r>
            <a:endParaRPr>
              <a:solidFill>
                <a:srgbClr val="212121"/>
              </a:solidFill>
              <a:highlight>
                <a:srgbClr val="FFFFFF"/>
              </a:highlight>
              <a:latin typeface="Courier New"/>
              <a:ea typeface="Courier New"/>
              <a:cs typeface="Courier New"/>
              <a:sym typeface="Courier New"/>
            </a:endParaRPr>
          </a:p>
          <a:p>
            <a:pPr indent="-317500" lvl="0" marL="457200" rtl="0" algn="l">
              <a:spcBef>
                <a:spcPts val="0"/>
              </a:spcBef>
              <a:spcAft>
                <a:spcPts val="0"/>
              </a:spcAft>
              <a:buClr>
                <a:srgbClr val="212121"/>
              </a:buClr>
              <a:buSzPts val="1400"/>
              <a:buFont typeface="Courier New"/>
              <a:buChar char="●"/>
            </a:pPr>
            <a:r>
              <a:rPr lang="en-GB">
                <a:solidFill>
                  <a:srgbClr val="212121"/>
                </a:solidFill>
                <a:highlight>
                  <a:srgbClr val="FFFFFF"/>
                </a:highlight>
                <a:latin typeface="Courier New"/>
                <a:ea typeface="Courier New"/>
                <a:cs typeface="Courier New"/>
                <a:sym typeface="Courier New"/>
              </a:rPr>
              <a:t>rouge {'rouge_1/f_score': 0.09624047102839747, </a:t>
            </a:r>
            <a:endParaRPr>
              <a:solidFill>
                <a:srgbClr val="212121"/>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a:solidFill>
                  <a:srgbClr val="212121"/>
                </a:solidFill>
                <a:highlight>
                  <a:srgbClr val="FFFFFF"/>
                </a:highlight>
                <a:latin typeface="Courier New"/>
                <a:ea typeface="Courier New"/>
                <a:cs typeface="Courier New"/>
                <a:sym typeface="Courier New"/>
              </a:rPr>
              <a:t>'rouge_1/r_score': 0.14699771381859666, </a:t>
            </a:r>
            <a:endParaRPr>
              <a:solidFill>
                <a:srgbClr val="212121"/>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a:solidFill>
                  <a:srgbClr val="212121"/>
                </a:solidFill>
                <a:highlight>
                  <a:srgbClr val="FFFFFF"/>
                </a:highlight>
                <a:latin typeface="Courier New"/>
                <a:ea typeface="Courier New"/>
                <a:cs typeface="Courier New"/>
                <a:sym typeface="Courier New"/>
              </a:rPr>
              <a:t>'rouge_1/p_score': 0.0800835197312277, </a:t>
            </a:r>
            <a:endParaRPr>
              <a:solidFill>
                <a:srgbClr val="212121"/>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a:solidFill>
                  <a:srgbClr val="212121"/>
                </a:solidFill>
                <a:highlight>
                  <a:srgbClr val="FFFFFF"/>
                </a:highlight>
                <a:latin typeface="Courier New"/>
                <a:ea typeface="Courier New"/>
                <a:cs typeface="Courier New"/>
                <a:sym typeface="Courier New"/>
              </a:rPr>
              <a:t>'rouge_2/f_score': 0.01807366492575748, </a:t>
            </a:r>
            <a:endParaRPr>
              <a:solidFill>
                <a:srgbClr val="212121"/>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a:solidFill>
                  <a:srgbClr val="212121"/>
                </a:solidFill>
                <a:highlight>
                  <a:srgbClr val="FFFFFF"/>
                </a:highlight>
                <a:latin typeface="Courier New"/>
                <a:ea typeface="Courier New"/>
                <a:cs typeface="Courier New"/>
                <a:sym typeface="Courier New"/>
              </a:rPr>
              <a:t>'rouge_2/r_score': 0.0314447184268916, </a:t>
            </a:r>
            <a:endParaRPr>
              <a:solidFill>
                <a:srgbClr val="212121"/>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a:solidFill>
                  <a:srgbClr val="212121"/>
                </a:solidFill>
                <a:highlight>
                  <a:srgbClr val="FFFFFF"/>
                </a:highlight>
                <a:latin typeface="Courier New"/>
                <a:ea typeface="Courier New"/>
                <a:cs typeface="Courier New"/>
                <a:sym typeface="Courier New"/>
              </a:rPr>
              <a:t>'rouge_2/p_score': 0.014622914813916511, </a:t>
            </a:r>
            <a:endParaRPr>
              <a:solidFill>
                <a:srgbClr val="212121"/>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a:solidFill>
                  <a:srgbClr val="212121"/>
                </a:solidFill>
                <a:highlight>
                  <a:srgbClr val="FFFFFF"/>
                </a:highlight>
                <a:latin typeface="Courier New"/>
                <a:ea typeface="Courier New"/>
                <a:cs typeface="Courier New"/>
                <a:sym typeface="Courier New"/>
              </a:rPr>
              <a:t>'rouge_l/f_score': 0.07362638196379556, </a:t>
            </a:r>
            <a:endParaRPr>
              <a:solidFill>
                <a:srgbClr val="212121"/>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a:solidFill>
                  <a:srgbClr val="212121"/>
                </a:solidFill>
                <a:highlight>
                  <a:srgbClr val="FFFFFF"/>
                </a:highlight>
                <a:latin typeface="Courier New"/>
                <a:ea typeface="Courier New"/>
                <a:cs typeface="Courier New"/>
                <a:sym typeface="Courier New"/>
              </a:rPr>
              <a:t>'rouge_l/r_score': 0.1396654494659588, </a:t>
            </a:r>
            <a:endParaRPr>
              <a:solidFill>
                <a:srgbClr val="212121"/>
              </a:solidFill>
              <a:highlight>
                <a:srgbClr val="FFFFFF"/>
              </a:highlight>
              <a:latin typeface="Courier New"/>
              <a:ea typeface="Courier New"/>
              <a:cs typeface="Courier New"/>
              <a:sym typeface="Courier New"/>
            </a:endParaRPr>
          </a:p>
          <a:p>
            <a:pPr indent="0" lvl="0" marL="457200" rtl="0" algn="l">
              <a:spcBef>
                <a:spcPts val="0"/>
              </a:spcBef>
              <a:spcAft>
                <a:spcPts val="0"/>
              </a:spcAft>
              <a:buNone/>
            </a:pPr>
            <a:r>
              <a:rPr lang="en-GB">
                <a:solidFill>
                  <a:srgbClr val="212121"/>
                </a:solidFill>
                <a:highlight>
                  <a:srgbClr val="FFFFFF"/>
                </a:highlight>
                <a:latin typeface="Courier New"/>
                <a:ea typeface="Courier New"/>
                <a:cs typeface="Courier New"/>
                <a:sym typeface="Courier New"/>
              </a:rPr>
              <a:t>'rouge_l/p_score': 0.07113496105856036}</a:t>
            </a:r>
            <a:endParaRPr>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3"/>
          <p:cNvSpPr txBox="1"/>
          <p:nvPr>
            <p:ph type="title"/>
          </p:nvPr>
        </p:nvSpPr>
        <p:spPr>
          <a:xfrm>
            <a:off x="1297500" y="723775"/>
            <a:ext cx="6387000" cy="677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GB" sz="2500">
                <a:latin typeface="Times New Roman"/>
                <a:ea typeface="Times New Roman"/>
                <a:cs typeface="Times New Roman"/>
                <a:sym typeface="Times New Roman"/>
              </a:rPr>
              <a:t>Observations</a:t>
            </a:r>
            <a:endParaRPr b="1" sz="2500">
              <a:latin typeface="Times New Roman"/>
              <a:ea typeface="Times New Roman"/>
              <a:cs typeface="Times New Roman"/>
              <a:sym typeface="Times New Roman"/>
            </a:endParaRPr>
          </a:p>
        </p:txBody>
      </p:sp>
      <p:sp>
        <p:nvSpPr>
          <p:cNvPr id="400" name="Google Shape;400;p53"/>
          <p:cNvSpPr txBox="1"/>
          <p:nvPr>
            <p:ph idx="1" type="body"/>
          </p:nvPr>
        </p:nvSpPr>
        <p:spPr>
          <a:xfrm>
            <a:off x="1232250" y="1632375"/>
            <a:ext cx="6679500" cy="3064200"/>
          </a:xfrm>
          <a:prstGeom prst="rect">
            <a:avLst/>
          </a:prstGeom>
        </p:spPr>
        <p:txBody>
          <a:bodyPr anchorCtr="0" anchor="t" bIns="45700" lIns="91425" spcFirstLastPara="1" rIns="91425" wrap="square" tIns="45700">
            <a:normAutofit/>
          </a:bodyPr>
          <a:lstStyle/>
          <a:p>
            <a:pPr indent="-323850" lvl="0" marL="457200" rtl="0" algn="l">
              <a:spcBef>
                <a:spcPts val="640"/>
              </a:spcBef>
              <a:spcAft>
                <a:spcPts val="0"/>
              </a:spcAft>
              <a:buSzPts val="1500"/>
              <a:buChar char="•"/>
            </a:pPr>
            <a:r>
              <a:rPr lang="en-GB" sz="1500"/>
              <a:t>Lstm scratch model gives good </a:t>
            </a:r>
            <a:r>
              <a:rPr lang="en-GB" sz="1500"/>
              <a:t>output</a:t>
            </a:r>
            <a:r>
              <a:rPr lang="en-GB" sz="1500"/>
              <a:t> compared to T5</a:t>
            </a:r>
            <a:endParaRPr sz="1500"/>
          </a:p>
          <a:p>
            <a:pPr indent="-323850" lvl="0" marL="457200" rtl="0" algn="l">
              <a:spcBef>
                <a:spcPts val="0"/>
              </a:spcBef>
              <a:spcAft>
                <a:spcPts val="0"/>
              </a:spcAft>
              <a:buSzPts val="1500"/>
              <a:buChar char="•"/>
            </a:pPr>
            <a:r>
              <a:rPr lang="en-GB" sz="1500"/>
              <a:t>Models like T5 and others require fine tuning based on the dataset</a:t>
            </a:r>
            <a:endParaRPr sz="1500"/>
          </a:p>
          <a:p>
            <a:pPr indent="-323850" lvl="0" marL="457200" rtl="0" algn="l">
              <a:spcBef>
                <a:spcPts val="0"/>
              </a:spcBef>
              <a:spcAft>
                <a:spcPts val="0"/>
              </a:spcAft>
              <a:buSzPts val="1500"/>
              <a:buChar char="•"/>
            </a:pPr>
            <a:r>
              <a:rPr lang="en-GB" sz="1500"/>
              <a:t>Training and decoding the output requires huge amount of time if dataset is big</a:t>
            </a:r>
            <a:endParaRPr sz="1500"/>
          </a:p>
          <a:p>
            <a:pPr indent="-323850" lvl="0" marL="457200" rtl="0" algn="l">
              <a:spcBef>
                <a:spcPts val="0"/>
              </a:spcBef>
              <a:spcAft>
                <a:spcPts val="0"/>
              </a:spcAft>
              <a:buSzPts val="1500"/>
              <a:buChar char="•"/>
            </a:pPr>
            <a:r>
              <a:rPr lang="en-GB" sz="1500"/>
              <a:t>T5 model converges but loss remains same and </a:t>
            </a:r>
            <a:r>
              <a:rPr lang="en-GB" sz="1500"/>
              <a:t>does not</a:t>
            </a:r>
            <a:r>
              <a:rPr lang="en-GB" sz="1500"/>
              <a:t> decrease after few epochs </a:t>
            </a:r>
            <a:endParaRPr sz="1500"/>
          </a:p>
          <a:p>
            <a:pPr indent="-323850" lvl="0" marL="457200" rtl="0" algn="l">
              <a:spcBef>
                <a:spcPts val="0"/>
              </a:spcBef>
              <a:spcAft>
                <a:spcPts val="0"/>
              </a:spcAft>
              <a:buSzPts val="1500"/>
              <a:buChar char="•"/>
            </a:pPr>
            <a:r>
              <a:rPr lang="en-GB" sz="1500"/>
              <a:t>On other hand LSTM model converges each </a:t>
            </a:r>
            <a:r>
              <a:rPr lang="en-GB" sz="1500"/>
              <a:t>epoch</a:t>
            </a:r>
            <a:r>
              <a:rPr lang="en-GB" sz="1500"/>
              <a:t> and loss is reduced</a:t>
            </a:r>
            <a:endParaRPr sz="1500"/>
          </a:p>
          <a:p>
            <a:pPr indent="-323850" lvl="0" marL="457200" rtl="0" algn="l">
              <a:spcBef>
                <a:spcPts val="0"/>
              </a:spcBef>
              <a:spcAft>
                <a:spcPts val="0"/>
              </a:spcAft>
              <a:buSzPts val="1500"/>
              <a:buChar char="•"/>
            </a:pPr>
            <a:r>
              <a:rPr lang="en-GB" sz="1500"/>
              <a:t>Use of embeddings have a big impact during the training phase and conceptual numberbatch embedding is better than scaler embedding of T5.</a:t>
            </a:r>
            <a:endParaRPr sz="1500"/>
          </a:p>
          <a:p>
            <a:pPr indent="0" lvl="0" marL="457200" rtl="0" algn="l">
              <a:spcBef>
                <a:spcPts val="640"/>
              </a:spcBef>
              <a:spcAft>
                <a:spcPts val="0"/>
              </a:spcAft>
              <a:buNone/>
            </a:pPr>
            <a:r>
              <a:t/>
            </a:r>
            <a:endParaRPr sz="15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4"/>
          <p:cNvSpPr txBox="1"/>
          <p:nvPr>
            <p:ph type="title"/>
          </p:nvPr>
        </p:nvSpPr>
        <p:spPr>
          <a:xfrm>
            <a:off x="1297500" y="708375"/>
            <a:ext cx="6771900" cy="6468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GB" sz="2500">
                <a:latin typeface="Times New Roman"/>
                <a:ea typeface="Times New Roman"/>
                <a:cs typeface="Times New Roman"/>
                <a:sym typeface="Times New Roman"/>
              </a:rPr>
              <a:t>Future scope</a:t>
            </a:r>
            <a:endParaRPr b="1" sz="2500">
              <a:latin typeface="Times New Roman"/>
              <a:ea typeface="Times New Roman"/>
              <a:cs typeface="Times New Roman"/>
              <a:sym typeface="Times New Roman"/>
            </a:endParaRPr>
          </a:p>
        </p:txBody>
      </p:sp>
      <p:sp>
        <p:nvSpPr>
          <p:cNvPr id="406" name="Google Shape;406;p54"/>
          <p:cNvSpPr txBox="1"/>
          <p:nvPr>
            <p:ph idx="1" type="body"/>
          </p:nvPr>
        </p:nvSpPr>
        <p:spPr>
          <a:xfrm>
            <a:off x="1297500" y="1432175"/>
            <a:ext cx="7156800" cy="2956200"/>
          </a:xfrm>
          <a:prstGeom prst="rect">
            <a:avLst/>
          </a:prstGeom>
        </p:spPr>
        <p:txBody>
          <a:bodyPr anchorCtr="0" anchor="t" bIns="45700" lIns="91425" spcFirstLastPara="1" rIns="91425" wrap="square" tIns="45700">
            <a:normAutofit lnSpcReduction="10000"/>
          </a:bodyPr>
          <a:lstStyle/>
          <a:p>
            <a:pPr indent="-342900" lvl="0" marL="457200" rtl="0" algn="l">
              <a:spcBef>
                <a:spcPts val="640"/>
              </a:spcBef>
              <a:spcAft>
                <a:spcPts val="0"/>
              </a:spcAft>
              <a:buSzPts val="1800"/>
              <a:buFont typeface="Times New Roman"/>
              <a:buChar char="•"/>
            </a:pPr>
            <a:r>
              <a:rPr lang="en-GB" sz="1800">
                <a:latin typeface="Times New Roman"/>
                <a:ea typeface="Times New Roman"/>
                <a:cs typeface="Times New Roman"/>
                <a:sym typeface="Times New Roman"/>
              </a:rPr>
              <a:t>Multihead </a:t>
            </a:r>
            <a:r>
              <a:rPr lang="en-GB" sz="1800">
                <a:latin typeface="Times New Roman"/>
                <a:ea typeface="Times New Roman"/>
                <a:cs typeface="Times New Roman"/>
                <a:sym typeface="Times New Roman"/>
              </a:rPr>
              <a:t>attention</a:t>
            </a:r>
            <a:r>
              <a:rPr lang="en-GB" sz="1800">
                <a:latin typeface="Times New Roman"/>
                <a:ea typeface="Times New Roman"/>
                <a:cs typeface="Times New Roman"/>
                <a:sym typeface="Times New Roman"/>
              </a:rPr>
              <a:t> can be used.</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GB" sz="1800">
                <a:latin typeface="Times New Roman"/>
                <a:ea typeface="Times New Roman"/>
                <a:cs typeface="Times New Roman"/>
                <a:sym typeface="Times New Roman"/>
              </a:rPr>
              <a:t>Pretrained transformer models can be trained </a:t>
            </a:r>
            <a:r>
              <a:rPr lang="en-GB" sz="1800">
                <a:latin typeface="Times New Roman"/>
                <a:ea typeface="Times New Roman"/>
                <a:cs typeface="Times New Roman"/>
                <a:sym typeface="Times New Roman"/>
              </a:rPr>
              <a:t>thoroughly</a:t>
            </a:r>
            <a:r>
              <a:rPr lang="en-GB" sz="1800">
                <a:latin typeface="Times New Roman"/>
                <a:ea typeface="Times New Roman"/>
                <a:cs typeface="Times New Roman"/>
                <a:sym typeface="Times New Roman"/>
              </a:rPr>
              <a:t>  on datasets.</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GB" sz="1800">
                <a:latin typeface="Times New Roman"/>
                <a:ea typeface="Times New Roman"/>
                <a:cs typeface="Times New Roman"/>
                <a:sym typeface="Times New Roman"/>
              </a:rPr>
              <a:t>Pretrained models can be trained with conceptnet embedding and fined tuned with combining features of custom models.</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GB" sz="1800">
                <a:latin typeface="Times New Roman"/>
                <a:ea typeface="Times New Roman"/>
                <a:cs typeface="Times New Roman"/>
                <a:sym typeface="Times New Roman"/>
              </a:rPr>
              <a:t>Pretrained and scratch models can be </a:t>
            </a:r>
            <a:r>
              <a:rPr lang="en-GB" sz="1800">
                <a:latin typeface="Times New Roman"/>
                <a:ea typeface="Times New Roman"/>
                <a:cs typeface="Times New Roman"/>
                <a:sym typeface="Times New Roman"/>
              </a:rPr>
              <a:t>combined</a:t>
            </a:r>
            <a:r>
              <a:rPr lang="en-GB"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GB" sz="1800">
                <a:latin typeface="Times New Roman"/>
                <a:ea typeface="Times New Roman"/>
                <a:cs typeface="Times New Roman"/>
                <a:sym typeface="Times New Roman"/>
              </a:rPr>
              <a:t>Also extractive and abstractive models can be combined.</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GB" sz="1800">
                <a:latin typeface="Times New Roman"/>
                <a:ea typeface="Times New Roman"/>
                <a:cs typeface="Times New Roman"/>
                <a:sym typeface="Times New Roman"/>
              </a:rPr>
              <a:t>NER can be added with context free </a:t>
            </a:r>
            <a:r>
              <a:rPr lang="en-GB" sz="1800">
                <a:latin typeface="Times New Roman"/>
                <a:ea typeface="Times New Roman"/>
                <a:cs typeface="Times New Roman"/>
                <a:sym typeface="Times New Roman"/>
              </a:rPr>
              <a:t>grammar</a:t>
            </a:r>
            <a:r>
              <a:rPr lang="en-GB" sz="1800">
                <a:latin typeface="Times New Roman"/>
                <a:ea typeface="Times New Roman"/>
                <a:cs typeface="Times New Roman"/>
                <a:sym typeface="Times New Roman"/>
              </a:rPr>
              <a:t> during </a:t>
            </a:r>
            <a:r>
              <a:rPr lang="en-GB" sz="1800">
                <a:latin typeface="Times New Roman"/>
                <a:ea typeface="Times New Roman"/>
                <a:cs typeface="Times New Roman"/>
                <a:sym typeface="Times New Roman"/>
              </a:rPr>
              <a:t>attention</a:t>
            </a:r>
            <a:r>
              <a:rPr lang="en-GB" sz="1800">
                <a:latin typeface="Times New Roman"/>
                <a:ea typeface="Times New Roman"/>
                <a:cs typeface="Times New Roman"/>
                <a:sym typeface="Times New Roman"/>
              </a:rPr>
              <a:t> stage with input sentence.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GB" sz="1800">
                <a:latin typeface="Times New Roman"/>
                <a:ea typeface="Times New Roman"/>
                <a:cs typeface="Times New Roman"/>
                <a:sym typeface="Times New Roman"/>
              </a:rPr>
              <a:t>Character level embedding can be incorporated.</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GB" sz="1800">
                <a:latin typeface="Times New Roman"/>
                <a:ea typeface="Times New Roman"/>
                <a:cs typeface="Times New Roman"/>
                <a:sym typeface="Times New Roman"/>
              </a:rPr>
              <a:t>Custom Adaptive </a:t>
            </a:r>
            <a:r>
              <a:rPr lang="en-GB" sz="1800">
                <a:latin typeface="Times New Roman"/>
                <a:ea typeface="Times New Roman"/>
                <a:cs typeface="Times New Roman"/>
                <a:sym typeface="Times New Roman"/>
              </a:rPr>
              <a:t>attention</a:t>
            </a:r>
            <a:r>
              <a:rPr lang="en-GB" sz="1800">
                <a:latin typeface="Times New Roman"/>
                <a:ea typeface="Times New Roman"/>
                <a:cs typeface="Times New Roman"/>
                <a:sym typeface="Times New Roman"/>
              </a:rPr>
              <a:t> based on length of target sequence can be designed.</a:t>
            </a:r>
            <a:endParaRPr sz="1800">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5"/>
          <p:cNvSpPr txBox="1"/>
          <p:nvPr>
            <p:ph type="title"/>
          </p:nvPr>
        </p:nvSpPr>
        <p:spPr>
          <a:xfrm>
            <a:off x="1374500" y="547750"/>
            <a:ext cx="7326300" cy="607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GB" sz="2500"/>
              <a:t>References</a:t>
            </a:r>
            <a:endParaRPr b="1" sz="2500"/>
          </a:p>
        </p:txBody>
      </p:sp>
      <p:sp>
        <p:nvSpPr>
          <p:cNvPr id="412" name="Google Shape;412;p55"/>
          <p:cNvSpPr txBox="1"/>
          <p:nvPr>
            <p:ph idx="1" type="body"/>
          </p:nvPr>
        </p:nvSpPr>
        <p:spPr>
          <a:xfrm>
            <a:off x="1297500" y="1216575"/>
            <a:ext cx="7480200" cy="3171900"/>
          </a:xfrm>
          <a:prstGeom prst="rect">
            <a:avLst/>
          </a:prstGeom>
        </p:spPr>
        <p:txBody>
          <a:bodyPr anchorCtr="0" anchor="t" bIns="45700" lIns="91425" spcFirstLastPara="1" rIns="91425" wrap="square" tIns="45700">
            <a:noAutofit/>
          </a:bodyPr>
          <a:lstStyle/>
          <a:p>
            <a:pPr indent="-336550" lvl="0" marL="457200" rtl="0" algn="l">
              <a:spcBef>
                <a:spcPts val="640"/>
              </a:spcBef>
              <a:spcAft>
                <a:spcPts val="0"/>
              </a:spcAft>
              <a:buSzPts val="1700"/>
              <a:buFont typeface="Times New Roman"/>
              <a:buChar char="•"/>
            </a:pPr>
            <a:r>
              <a:rPr lang="en-GB" sz="1700">
                <a:uFill>
                  <a:noFill/>
                </a:uFill>
                <a:latin typeface="Times New Roman"/>
                <a:ea typeface="Times New Roman"/>
                <a:cs typeface="Times New Roman"/>
                <a:sym typeface="Times New Roman"/>
                <a:hlinkClick r:id="rId3"/>
              </a:rPr>
              <a:t>https://arxiv.org/pdf/1910.10683.pdf</a:t>
            </a:r>
            <a:endParaRPr sz="1700">
              <a:latin typeface="Times New Roman"/>
              <a:ea typeface="Times New Roman"/>
              <a:cs typeface="Times New Roman"/>
              <a:sym typeface="Times New Roman"/>
            </a:endParaRPr>
          </a:p>
          <a:p>
            <a:pPr indent="-336550" lvl="0" marL="457200" rtl="0" algn="l">
              <a:spcBef>
                <a:spcPts val="0"/>
              </a:spcBef>
              <a:spcAft>
                <a:spcPts val="0"/>
              </a:spcAft>
              <a:buSzPts val="1700"/>
              <a:buFont typeface="Times New Roman"/>
              <a:buChar char="•"/>
            </a:pPr>
            <a:r>
              <a:rPr lang="en-GB" sz="1700">
                <a:uFill>
                  <a:noFill/>
                </a:uFill>
                <a:latin typeface="Times New Roman"/>
                <a:ea typeface="Times New Roman"/>
                <a:cs typeface="Times New Roman"/>
                <a:sym typeface="Times New Roman"/>
                <a:hlinkClick r:id="rId4"/>
              </a:rPr>
              <a:t>https://arxiv.org/pdf/1409.0473.pdf</a:t>
            </a:r>
            <a:endParaRPr sz="1700">
              <a:latin typeface="Times New Roman"/>
              <a:ea typeface="Times New Roman"/>
              <a:cs typeface="Times New Roman"/>
              <a:sym typeface="Times New Roman"/>
            </a:endParaRPr>
          </a:p>
          <a:p>
            <a:pPr indent="-336550" lvl="0" marL="457200" rtl="0" algn="l">
              <a:lnSpc>
                <a:spcPct val="142857"/>
              </a:lnSpc>
              <a:spcBef>
                <a:spcPts val="0"/>
              </a:spcBef>
              <a:spcAft>
                <a:spcPts val="0"/>
              </a:spcAft>
              <a:buSzPts val="1700"/>
              <a:buFont typeface="Times New Roman"/>
              <a:buChar char="•"/>
            </a:pPr>
            <a:r>
              <a:rPr lang="en-GB" sz="1700">
                <a:highlight>
                  <a:srgbClr val="FFFFFF"/>
                </a:highlight>
                <a:uFill>
                  <a:noFill/>
                </a:uFill>
                <a:latin typeface="Times New Roman"/>
                <a:ea typeface="Times New Roman"/>
                <a:cs typeface="Times New Roman"/>
                <a:sym typeface="Times New Roman"/>
                <a:hlinkClick r:id="rId5"/>
              </a:rPr>
              <a:t>http://research.microsoft.com/en-us/um/people/cyl/download/papers/rouge-working-note-v1.3.1.pdf</a:t>
            </a:r>
            <a:endParaRPr sz="1700">
              <a:highlight>
                <a:srgbClr val="FFFFFF"/>
              </a:highlight>
              <a:latin typeface="Times New Roman"/>
              <a:ea typeface="Times New Roman"/>
              <a:cs typeface="Times New Roman"/>
              <a:sym typeface="Times New Roman"/>
            </a:endParaRPr>
          </a:p>
          <a:p>
            <a:pPr indent="-336550" lvl="0" marL="457200" rtl="0" algn="l">
              <a:lnSpc>
                <a:spcPct val="142857"/>
              </a:lnSpc>
              <a:spcBef>
                <a:spcPts val="0"/>
              </a:spcBef>
              <a:spcAft>
                <a:spcPts val="0"/>
              </a:spcAft>
              <a:buSzPts val="1700"/>
              <a:buFont typeface="Times New Roman"/>
              <a:buChar char="•"/>
            </a:pPr>
            <a:r>
              <a:rPr lang="en-GB" sz="1700">
                <a:highlight>
                  <a:srgbClr val="FFFFFF"/>
                </a:highlight>
                <a:latin typeface="Times New Roman"/>
                <a:ea typeface="Times New Roman"/>
                <a:cs typeface="Times New Roman"/>
                <a:sym typeface="Times New Roman"/>
              </a:rPr>
              <a:t>http://research.microsoft.com/en-us/um/people/cyl/download/papers/rouge-working-note-v1.3.1.pdf</a:t>
            </a:r>
            <a:endParaRPr sz="1700">
              <a:highlight>
                <a:srgbClr val="FFFFFF"/>
              </a:highlight>
              <a:latin typeface="Times New Roman"/>
              <a:ea typeface="Times New Roman"/>
              <a:cs typeface="Times New Roman"/>
              <a:sym typeface="Times New Roman"/>
            </a:endParaRPr>
          </a:p>
          <a:p>
            <a:pPr indent="-336550" lvl="0" marL="457200" rtl="0" algn="l">
              <a:lnSpc>
                <a:spcPct val="142857"/>
              </a:lnSpc>
              <a:spcBef>
                <a:spcPts val="0"/>
              </a:spcBef>
              <a:spcAft>
                <a:spcPts val="0"/>
              </a:spcAft>
              <a:buSzPts val="1700"/>
              <a:buFont typeface="Times New Roman"/>
              <a:buChar char="•"/>
            </a:pPr>
            <a:r>
              <a:rPr lang="en-GB" sz="1700">
                <a:highlight>
                  <a:srgbClr val="FFFFFF"/>
                </a:highlight>
                <a:latin typeface="Times New Roman"/>
                <a:ea typeface="Times New Roman"/>
                <a:cs typeface="Times New Roman"/>
                <a:sym typeface="Times New Roman"/>
              </a:rPr>
              <a:t>https://www.aclweb.org/anthology/P02-1040.pdf</a:t>
            </a:r>
            <a:endParaRPr sz="1700">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6"/>
          <p:cNvSpPr txBox="1"/>
          <p:nvPr>
            <p:ph type="title"/>
          </p:nvPr>
        </p:nvSpPr>
        <p:spPr>
          <a:xfrm>
            <a:off x="2267675" y="1825200"/>
            <a:ext cx="3798900" cy="1493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GB" sz="3200">
                <a:latin typeface="Times New Roman"/>
                <a:ea typeface="Times New Roman"/>
                <a:cs typeface="Times New Roman"/>
                <a:sym typeface="Times New Roman"/>
              </a:rPr>
              <a:t>Thank you</a:t>
            </a:r>
            <a:endParaRPr sz="32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2"/>
          <p:cNvSpPr txBox="1"/>
          <p:nvPr>
            <p:ph type="title"/>
          </p:nvPr>
        </p:nvSpPr>
        <p:spPr>
          <a:xfrm>
            <a:off x="1174675" y="723525"/>
            <a:ext cx="7038900" cy="914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GB" sz="2500">
                <a:latin typeface="Times New Roman"/>
                <a:ea typeface="Times New Roman"/>
                <a:cs typeface="Times New Roman"/>
                <a:sym typeface="Times New Roman"/>
              </a:rPr>
              <a:t>Introduction</a:t>
            </a:r>
            <a:endParaRPr b="1" sz="2500">
              <a:latin typeface="Times New Roman"/>
              <a:ea typeface="Times New Roman"/>
              <a:cs typeface="Times New Roman"/>
              <a:sym typeface="Times New Roman"/>
            </a:endParaRPr>
          </a:p>
        </p:txBody>
      </p:sp>
      <p:sp>
        <p:nvSpPr>
          <p:cNvPr id="174" name="Google Shape;174;p22"/>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175" name="Google Shape;175;p22"/>
          <p:cNvSpPr txBox="1"/>
          <p:nvPr>
            <p:ph idx="1" type="body"/>
          </p:nvPr>
        </p:nvSpPr>
        <p:spPr>
          <a:xfrm>
            <a:off x="336100" y="1823025"/>
            <a:ext cx="8289300" cy="2864700"/>
          </a:xfrm>
          <a:prstGeom prst="rect">
            <a:avLst/>
          </a:prstGeom>
        </p:spPr>
        <p:txBody>
          <a:bodyPr anchorCtr="0" anchor="t" bIns="45700" lIns="91425" spcFirstLastPara="1" rIns="91425" wrap="square" tIns="45700">
            <a:noAutofit/>
          </a:bodyPr>
          <a:lstStyle/>
          <a:p>
            <a:pPr indent="-336550" lvl="0" marL="457200" rtl="0" algn="just">
              <a:spcBef>
                <a:spcPts val="640"/>
              </a:spcBef>
              <a:spcAft>
                <a:spcPts val="0"/>
              </a:spcAft>
              <a:buSzPts val="1700"/>
              <a:buFont typeface="Times New Roman"/>
              <a:buChar char="●"/>
            </a:pPr>
            <a:r>
              <a:rPr b="1" lang="en-GB" sz="1700">
                <a:latin typeface="Times New Roman"/>
                <a:ea typeface="Times New Roman"/>
                <a:cs typeface="Times New Roman"/>
                <a:sym typeface="Times New Roman"/>
              </a:rPr>
              <a:t>W</a:t>
            </a:r>
            <a:r>
              <a:rPr b="1" lang="en-GB" sz="1700">
                <a:latin typeface="Times New Roman"/>
                <a:ea typeface="Times New Roman"/>
                <a:cs typeface="Times New Roman"/>
                <a:sym typeface="Times New Roman"/>
              </a:rPr>
              <a:t>hy text summarization is required?</a:t>
            </a:r>
            <a:endParaRPr b="1" sz="1700">
              <a:latin typeface="Times New Roman"/>
              <a:ea typeface="Times New Roman"/>
              <a:cs typeface="Times New Roman"/>
              <a:sym typeface="Times New Roman"/>
            </a:endParaRPr>
          </a:p>
          <a:p>
            <a:pPr indent="-336550" lvl="1" marL="914400" rtl="0" algn="just">
              <a:spcBef>
                <a:spcPts val="0"/>
              </a:spcBef>
              <a:spcAft>
                <a:spcPts val="0"/>
              </a:spcAft>
              <a:buSzPts val="1700"/>
              <a:buFont typeface="Times New Roman"/>
              <a:buChar char="○"/>
            </a:pPr>
            <a:r>
              <a:rPr lang="en-GB" sz="1700">
                <a:highlight>
                  <a:srgbClr val="FFFFFF"/>
                </a:highlight>
                <a:latin typeface="Times New Roman"/>
                <a:ea typeface="Times New Roman"/>
                <a:cs typeface="Times New Roman"/>
                <a:sym typeface="Times New Roman"/>
              </a:rPr>
              <a:t>Text summarization is the problem of creating a short, accurate, and fluent summary of a longer text document or reviews.</a:t>
            </a:r>
            <a:endParaRPr sz="1700">
              <a:highlight>
                <a:srgbClr val="FFFFFF"/>
              </a:highlight>
              <a:latin typeface="Times New Roman"/>
              <a:ea typeface="Times New Roman"/>
              <a:cs typeface="Times New Roman"/>
              <a:sym typeface="Times New Roman"/>
            </a:endParaRPr>
          </a:p>
          <a:p>
            <a:pPr indent="-336550" lvl="1" marL="914400" rtl="0" algn="just">
              <a:spcBef>
                <a:spcPts val="0"/>
              </a:spcBef>
              <a:spcAft>
                <a:spcPts val="0"/>
              </a:spcAft>
              <a:buSzPts val="1700"/>
              <a:buFont typeface="Times New Roman"/>
              <a:buChar char="○"/>
            </a:pPr>
            <a:r>
              <a:rPr lang="en-GB" sz="1700">
                <a:highlight>
                  <a:srgbClr val="FFFFFF"/>
                </a:highlight>
                <a:latin typeface="Times New Roman"/>
                <a:ea typeface="Times New Roman"/>
                <a:cs typeface="Times New Roman"/>
                <a:sym typeface="Times New Roman"/>
              </a:rPr>
              <a:t>Automatic text summarization methods are greatly needed to address the ever growing amount of text data available online to both better help discover relevant information and to consume relevant information faster.</a:t>
            </a:r>
            <a:endParaRPr sz="1700">
              <a:highlight>
                <a:srgbClr val="FFFFFF"/>
              </a:highlight>
              <a:latin typeface="Times New Roman"/>
              <a:ea typeface="Times New Roman"/>
              <a:cs typeface="Times New Roman"/>
              <a:sym typeface="Times New Roman"/>
            </a:endParaRPr>
          </a:p>
          <a:p>
            <a:pPr indent="-336550" lvl="1" marL="914400" rtl="0" algn="just">
              <a:spcBef>
                <a:spcPts val="0"/>
              </a:spcBef>
              <a:spcAft>
                <a:spcPts val="0"/>
              </a:spcAft>
              <a:buSzPts val="1700"/>
              <a:buFont typeface="Times New Roman"/>
              <a:buChar char="○"/>
            </a:pPr>
            <a:r>
              <a:rPr lang="en-GB" sz="1700">
                <a:highlight>
                  <a:srgbClr val="FFFFFF"/>
                </a:highlight>
                <a:latin typeface="Times New Roman"/>
                <a:ea typeface="Times New Roman"/>
                <a:cs typeface="Times New Roman"/>
                <a:sym typeface="Times New Roman"/>
              </a:rPr>
              <a:t>Applications of text summarization are media monitoring, newsletters, search marketing and SEO, internal document workflow, financial research, legal contract analysis, social media marketing and many more.</a:t>
            </a:r>
            <a:endParaRPr sz="17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700">
              <a:latin typeface="Times New Roman"/>
              <a:ea typeface="Times New Roman"/>
              <a:cs typeface="Times New Roman"/>
              <a:sym typeface="Times New Roman"/>
            </a:endParaRPr>
          </a:p>
          <a:p>
            <a:pPr indent="0" lvl="0" marL="0" rtl="0" algn="l">
              <a:spcBef>
                <a:spcPts val="640"/>
              </a:spcBef>
              <a:spcAft>
                <a:spcPts val="0"/>
              </a:spcAft>
              <a:buNone/>
            </a:pPr>
            <a:r>
              <a:t/>
            </a:r>
            <a:endParaRPr/>
          </a:p>
          <a:p>
            <a:pPr indent="0" lvl="0" marL="0" rtl="0" algn="l">
              <a:spcBef>
                <a:spcPts val="640"/>
              </a:spcBef>
              <a:spcAft>
                <a:spcPts val="0"/>
              </a:spcAft>
              <a:buNone/>
            </a:pPr>
            <a:r>
              <a:t/>
            </a:r>
            <a:endParaRPr/>
          </a:p>
          <a:p>
            <a:pPr indent="0" lvl="0" marL="0" rtl="0" algn="l">
              <a:spcBef>
                <a:spcPts val="64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1297500" y="393750"/>
            <a:ext cx="7038900" cy="700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GB" sz="2500">
                <a:latin typeface="Times New Roman"/>
                <a:ea typeface="Times New Roman"/>
                <a:cs typeface="Times New Roman"/>
                <a:sym typeface="Times New Roman"/>
              </a:rPr>
              <a:t>Types of Text summarization</a:t>
            </a:r>
            <a:endParaRPr b="1" sz="2500">
              <a:latin typeface="Times New Roman"/>
              <a:ea typeface="Times New Roman"/>
              <a:cs typeface="Times New Roman"/>
              <a:sym typeface="Times New Roman"/>
            </a:endParaRPr>
          </a:p>
        </p:txBody>
      </p:sp>
      <p:sp>
        <p:nvSpPr>
          <p:cNvPr id="181" name="Google Shape;181;p23"/>
          <p:cNvSpPr txBox="1"/>
          <p:nvPr>
            <p:ph idx="1" type="body"/>
          </p:nvPr>
        </p:nvSpPr>
        <p:spPr>
          <a:xfrm>
            <a:off x="3424650" y="1580575"/>
            <a:ext cx="4703400" cy="1766700"/>
          </a:xfrm>
          <a:prstGeom prst="rect">
            <a:avLst/>
          </a:prstGeom>
          <a:ln>
            <a:noFill/>
          </a:ln>
        </p:spPr>
        <p:txBody>
          <a:bodyPr anchorCtr="0" anchor="t" bIns="45700" lIns="91425" spcFirstLastPara="1" rIns="91425" wrap="square" tIns="45700">
            <a:normAutofit/>
          </a:bodyPr>
          <a:lstStyle/>
          <a:p>
            <a:pPr indent="0" lvl="0" marL="0" rtl="0" algn="just">
              <a:spcBef>
                <a:spcPts val="640"/>
              </a:spcBef>
              <a:spcAft>
                <a:spcPts val="0"/>
              </a:spcAft>
              <a:buNone/>
            </a:pPr>
            <a:r>
              <a:rPr lang="en-GB" sz="1600">
                <a:solidFill>
                  <a:schemeClr val="dk1"/>
                </a:solidFill>
                <a:highlight>
                  <a:srgbClr val="FFFFFF"/>
                </a:highlight>
                <a:latin typeface="Times New Roman"/>
                <a:ea typeface="Times New Roman"/>
                <a:cs typeface="Times New Roman"/>
                <a:sym typeface="Times New Roman"/>
              </a:rPr>
              <a:t>An extractive text summarization means an important information or sentence are extracted from the given text file or original document. Its based on keywords extraction, naming entity recognition. These kind of summarization </a:t>
            </a:r>
            <a:r>
              <a:rPr lang="en-GB" sz="1600">
                <a:solidFill>
                  <a:schemeClr val="dk1"/>
                </a:solidFill>
                <a:highlight>
                  <a:srgbClr val="FFFFFF"/>
                </a:highlight>
                <a:latin typeface="Times New Roman"/>
                <a:ea typeface="Times New Roman"/>
                <a:cs typeface="Times New Roman"/>
                <a:sym typeface="Times New Roman"/>
              </a:rPr>
              <a:t>does not</a:t>
            </a:r>
            <a:r>
              <a:rPr lang="en-GB" sz="1600">
                <a:solidFill>
                  <a:schemeClr val="dk1"/>
                </a:solidFill>
                <a:highlight>
                  <a:srgbClr val="FFFFFF"/>
                </a:highlight>
                <a:latin typeface="Times New Roman"/>
                <a:ea typeface="Times New Roman"/>
                <a:cs typeface="Times New Roman"/>
                <a:sym typeface="Times New Roman"/>
              </a:rPr>
              <a:t> generate Human like summaries.</a:t>
            </a:r>
            <a:endParaRPr sz="1600">
              <a:solidFill>
                <a:schemeClr val="dk1"/>
              </a:solidFill>
              <a:latin typeface="Times New Roman"/>
              <a:ea typeface="Times New Roman"/>
              <a:cs typeface="Times New Roman"/>
              <a:sym typeface="Times New Roman"/>
            </a:endParaRPr>
          </a:p>
        </p:txBody>
      </p:sp>
      <p:pic>
        <p:nvPicPr>
          <p:cNvPr id="182" name="Google Shape;182;p23"/>
          <p:cNvPicPr preferRelativeResize="0"/>
          <p:nvPr/>
        </p:nvPicPr>
        <p:blipFill>
          <a:blip r:embed="rId3">
            <a:alphaModFix/>
          </a:blip>
          <a:stretch>
            <a:fillRect/>
          </a:stretch>
        </p:blipFill>
        <p:spPr>
          <a:xfrm>
            <a:off x="4748075" y="2887650"/>
            <a:ext cx="3588325" cy="1633713"/>
          </a:xfrm>
          <a:prstGeom prst="rect">
            <a:avLst/>
          </a:prstGeom>
          <a:noFill/>
          <a:ln>
            <a:noFill/>
          </a:ln>
        </p:spPr>
      </p:pic>
      <p:sp>
        <p:nvSpPr>
          <p:cNvPr id="183" name="Google Shape;183;p23"/>
          <p:cNvSpPr txBox="1"/>
          <p:nvPr/>
        </p:nvSpPr>
        <p:spPr>
          <a:xfrm>
            <a:off x="2330850" y="1093950"/>
            <a:ext cx="733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Times New Roman"/>
                <a:ea typeface="Times New Roman"/>
                <a:cs typeface="Times New Roman"/>
                <a:sym typeface="Times New Roman"/>
              </a:rPr>
              <a:t>Extractive Text Summarization</a:t>
            </a:r>
            <a:endParaRPr b="1" sz="16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4"/>
          <p:cNvSpPr txBox="1"/>
          <p:nvPr>
            <p:ph type="title"/>
          </p:nvPr>
        </p:nvSpPr>
        <p:spPr>
          <a:xfrm>
            <a:off x="1221300" y="614600"/>
            <a:ext cx="5968500" cy="726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GB" sz="2500">
                <a:latin typeface="Times New Roman"/>
                <a:ea typeface="Times New Roman"/>
                <a:cs typeface="Times New Roman"/>
                <a:sym typeface="Times New Roman"/>
              </a:rPr>
              <a:t>Abstractive Text Summarization</a:t>
            </a:r>
            <a:endParaRPr b="1" sz="2500">
              <a:latin typeface="Times New Roman"/>
              <a:ea typeface="Times New Roman"/>
              <a:cs typeface="Times New Roman"/>
              <a:sym typeface="Times New Roman"/>
            </a:endParaRPr>
          </a:p>
          <a:p>
            <a:pPr indent="0" lvl="0" marL="0" rtl="0" algn="ctr">
              <a:spcBef>
                <a:spcPts val="0"/>
              </a:spcBef>
              <a:spcAft>
                <a:spcPts val="0"/>
              </a:spcAft>
              <a:buNone/>
            </a:pPr>
            <a:r>
              <a:t/>
            </a:r>
            <a:endParaRPr sz="2500"/>
          </a:p>
        </p:txBody>
      </p:sp>
      <p:sp>
        <p:nvSpPr>
          <p:cNvPr id="189" name="Google Shape;189;p24"/>
          <p:cNvSpPr txBox="1"/>
          <p:nvPr>
            <p:ph idx="1" type="body"/>
          </p:nvPr>
        </p:nvSpPr>
        <p:spPr>
          <a:xfrm>
            <a:off x="573000" y="1340600"/>
            <a:ext cx="4523400" cy="3021900"/>
          </a:xfrm>
          <a:prstGeom prst="rect">
            <a:avLst/>
          </a:prstGeom>
        </p:spPr>
        <p:txBody>
          <a:bodyPr anchorCtr="0" anchor="t" bIns="45700" lIns="91425" spcFirstLastPara="1" rIns="91425" wrap="square" tIns="45700">
            <a:normAutofit/>
          </a:bodyPr>
          <a:lstStyle/>
          <a:p>
            <a:pPr indent="-330200" lvl="0" marL="457200" rtl="0" algn="l">
              <a:spcBef>
                <a:spcPts val="640"/>
              </a:spcBef>
              <a:spcAft>
                <a:spcPts val="0"/>
              </a:spcAft>
              <a:buSzPts val="1600"/>
              <a:buFont typeface="Times New Roman"/>
              <a:buChar char="•"/>
            </a:pPr>
            <a:r>
              <a:rPr lang="en-GB" sz="1600">
                <a:latin typeface="Times New Roman"/>
                <a:ea typeface="Times New Roman"/>
                <a:cs typeface="Times New Roman"/>
                <a:sym typeface="Times New Roman"/>
              </a:rPr>
              <a:t>It reduces the size of the document or review while preserving the meaning.</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GB" sz="1600">
                <a:latin typeface="Times New Roman"/>
                <a:ea typeface="Times New Roman"/>
                <a:cs typeface="Times New Roman"/>
                <a:sym typeface="Times New Roman"/>
              </a:rPr>
              <a:t>The most important point is abstractive summarization generates human like summaries.</a:t>
            </a:r>
            <a:endParaRPr sz="1600">
              <a:latin typeface="Times New Roman"/>
              <a:ea typeface="Times New Roman"/>
              <a:cs typeface="Times New Roman"/>
              <a:sym typeface="Times New Roman"/>
            </a:endParaRPr>
          </a:p>
          <a:p>
            <a:pPr indent="0" lvl="0" marL="457200" rtl="0" algn="l">
              <a:spcBef>
                <a:spcPts val="640"/>
              </a:spcBef>
              <a:spcAft>
                <a:spcPts val="0"/>
              </a:spcAft>
              <a:buNone/>
            </a:pPr>
            <a:r>
              <a:t/>
            </a:r>
            <a:endParaRPr sz="1500"/>
          </a:p>
        </p:txBody>
      </p:sp>
      <p:pic>
        <p:nvPicPr>
          <p:cNvPr descr="offset_comp_267026.jpg" id="190" name="Google Shape;190;p24"/>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191" name="Google Shape;191;p24"/>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192" name="Google Shape;192;p24"/>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193" name="Google Shape;193;p24"/>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194" name="Google Shape;194;p24"/>
          <p:cNvPicPr preferRelativeResize="0"/>
          <p:nvPr/>
        </p:nvPicPr>
        <p:blipFill>
          <a:blip r:embed="rId6">
            <a:alphaModFix/>
          </a:blip>
          <a:stretch>
            <a:fillRect/>
          </a:stretch>
        </p:blipFill>
        <p:spPr>
          <a:xfrm>
            <a:off x="1129613" y="2591850"/>
            <a:ext cx="3743325" cy="1600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5"/>
          <p:cNvSpPr txBox="1"/>
          <p:nvPr>
            <p:ph type="title"/>
          </p:nvPr>
        </p:nvSpPr>
        <p:spPr>
          <a:xfrm>
            <a:off x="1128225" y="632800"/>
            <a:ext cx="5609700" cy="5985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1600"/>
              </a:spcAft>
              <a:buNone/>
            </a:pPr>
            <a:r>
              <a:rPr b="1" lang="en-GB" sz="2500">
                <a:latin typeface="Times New Roman"/>
                <a:ea typeface="Times New Roman"/>
                <a:cs typeface="Times New Roman"/>
                <a:sym typeface="Times New Roman"/>
              </a:rPr>
              <a:t>Dataset used for the project</a:t>
            </a:r>
            <a:endParaRPr b="1" sz="2500">
              <a:latin typeface="Times New Roman"/>
              <a:ea typeface="Times New Roman"/>
              <a:cs typeface="Times New Roman"/>
              <a:sym typeface="Times New Roman"/>
            </a:endParaRPr>
          </a:p>
        </p:txBody>
      </p:sp>
      <p:sp>
        <p:nvSpPr>
          <p:cNvPr id="200" name="Google Shape;200;p25"/>
          <p:cNvSpPr txBox="1"/>
          <p:nvPr>
            <p:ph idx="1" type="body"/>
          </p:nvPr>
        </p:nvSpPr>
        <p:spPr>
          <a:xfrm>
            <a:off x="1297500" y="1231300"/>
            <a:ext cx="5609700" cy="1956900"/>
          </a:xfrm>
          <a:prstGeom prst="rect">
            <a:avLst/>
          </a:prstGeom>
        </p:spPr>
        <p:txBody>
          <a:bodyPr anchorCtr="0" anchor="t" bIns="45700" lIns="91425" spcFirstLastPara="1" rIns="91425" wrap="square" tIns="45700">
            <a:normAutofit fontScale="47500" lnSpcReduction="20000"/>
          </a:bodyPr>
          <a:lstStyle/>
          <a:p>
            <a:pPr indent="-325120" lvl="0" marL="457200" rtl="0" algn="l">
              <a:spcBef>
                <a:spcPts val="640"/>
              </a:spcBef>
              <a:spcAft>
                <a:spcPts val="0"/>
              </a:spcAft>
              <a:buSzPct val="100000"/>
              <a:buFont typeface="Times New Roman"/>
              <a:buChar char="•"/>
            </a:pPr>
            <a:r>
              <a:rPr lang="en-GB">
                <a:latin typeface="Times New Roman"/>
                <a:ea typeface="Times New Roman"/>
                <a:cs typeface="Times New Roman"/>
                <a:sym typeface="Times New Roman"/>
              </a:rPr>
              <a:t>The dataset that will be using is the Amazon </a:t>
            </a:r>
            <a:r>
              <a:rPr lang="en-GB">
                <a:latin typeface="Times New Roman"/>
                <a:ea typeface="Times New Roman"/>
                <a:cs typeface="Times New Roman"/>
                <a:sym typeface="Times New Roman"/>
              </a:rPr>
              <a:t>reviews</a:t>
            </a:r>
            <a:r>
              <a:rPr lang="en-GB">
                <a:latin typeface="Times New Roman"/>
                <a:ea typeface="Times New Roman"/>
                <a:cs typeface="Times New Roman"/>
                <a:sym typeface="Times New Roman"/>
              </a:rPr>
              <a:t> dataset </a:t>
            </a:r>
            <a:r>
              <a:rPr lang="en-GB" u="sng">
                <a:solidFill>
                  <a:schemeClr val="hlink"/>
                </a:solidFill>
                <a:latin typeface="Times New Roman"/>
                <a:ea typeface="Times New Roman"/>
                <a:cs typeface="Times New Roman"/>
                <a:sym typeface="Times New Roman"/>
                <a:hlinkClick r:id="rId3"/>
              </a:rPr>
              <a:t>https://nijianmo.github.io/amazon/index.html</a:t>
            </a:r>
            <a:r>
              <a:rPr lang="en-GB">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325120" lvl="0" marL="457200" rtl="0" algn="l">
              <a:spcBef>
                <a:spcPts val="0"/>
              </a:spcBef>
              <a:spcAft>
                <a:spcPts val="0"/>
              </a:spcAft>
              <a:buSzPct val="100000"/>
              <a:buFont typeface="Times New Roman"/>
              <a:buChar char="•"/>
            </a:pPr>
            <a:r>
              <a:rPr lang="en-GB">
                <a:latin typeface="Times New Roman"/>
                <a:ea typeface="Times New Roman"/>
                <a:cs typeface="Times New Roman"/>
                <a:sym typeface="Times New Roman"/>
              </a:rPr>
              <a:t>The reviews dataset of shoes, clothing and </a:t>
            </a:r>
            <a:r>
              <a:rPr lang="en-GB">
                <a:latin typeface="Times New Roman"/>
                <a:ea typeface="Times New Roman"/>
                <a:cs typeface="Times New Roman"/>
                <a:sym typeface="Times New Roman"/>
              </a:rPr>
              <a:t>jewellery</a:t>
            </a:r>
            <a:r>
              <a:rPr lang="en-GB">
                <a:latin typeface="Times New Roman"/>
                <a:ea typeface="Times New Roman"/>
                <a:cs typeface="Times New Roman"/>
                <a:sym typeface="Times New Roman"/>
              </a:rPr>
              <a:t> will be used, this dataset contains </a:t>
            </a:r>
            <a:r>
              <a:rPr lang="en-GB">
                <a:latin typeface="Times New Roman"/>
                <a:ea typeface="Times New Roman"/>
                <a:cs typeface="Times New Roman"/>
                <a:sym typeface="Times New Roman"/>
              </a:rPr>
              <a:t>multiple</a:t>
            </a:r>
            <a:r>
              <a:rPr lang="en-GB">
                <a:latin typeface="Times New Roman"/>
                <a:ea typeface="Times New Roman"/>
                <a:cs typeface="Times New Roman"/>
                <a:sym typeface="Times New Roman"/>
              </a:rPr>
              <a:t> columns out of which only review and summary column will be used. </a:t>
            </a:r>
            <a:endParaRPr>
              <a:latin typeface="Times New Roman"/>
              <a:ea typeface="Times New Roman"/>
              <a:cs typeface="Times New Roman"/>
              <a:sym typeface="Times New Roman"/>
            </a:endParaRPr>
          </a:p>
          <a:p>
            <a:pPr indent="-325120" lvl="0" marL="457200" rtl="0" algn="l">
              <a:spcBef>
                <a:spcPts val="0"/>
              </a:spcBef>
              <a:spcAft>
                <a:spcPts val="0"/>
              </a:spcAft>
              <a:buSzPct val="100000"/>
              <a:buFont typeface="Times New Roman"/>
              <a:buChar char="•"/>
            </a:pPr>
            <a:r>
              <a:rPr lang="en-GB">
                <a:latin typeface="Times New Roman"/>
                <a:ea typeface="Times New Roman"/>
                <a:cs typeface="Times New Roman"/>
                <a:sym typeface="Times New Roman"/>
              </a:rPr>
              <a:t>The size of the dataset is 6gb and has more than 2,70,000 reviews and target summary.</a:t>
            </a:r>
            <a:endParaRPr>
              <a:latin typeface="Times New Roman"/>
              <a:ea typeface="Times New Roman"/>
              <a:cs typeface="Times New Roman"/>
              <a:sym typeface="Times New Roman"/>
            </a:endParaRPr>
          </a:p>
          <a:p>
            <a:pPr indent="-325120" lvl="0" marL="457200" rtl="0" algn="l">
              <a:spcBef>
                <a:spcPts val="0"/>
              </a:spcBef>
              <a:spcAft>
                <a:spcPts val="0"/>
              </a:spcAft>
              <a:buSzPct val="100000"/>
              <a:buFont typeface="Times New Roman"/>
              <a:buChar char="•"/>
            </a:pPr>
            <a:r>
              <a:rPr lang="en-GB">
                <a:latin typeface="Times New Roman"/>
                <a:ea typeface="Times New Roman"/>
                <a:cs typeface="Times New Roman"/>
                <a:sym typeface="Times New Roman"/>
              </a:rPr>
              <a:t>Less than 2,00,000 rows will be used and the data set will be split into 3 parts.</a:t>
            </a:r>
            <a:endParaRPr>
              <a:latin typeface="Times New Roman"/>
              <a:ea typeface="Times New Roman"/>
              <a:cs typeface="Times New Roman"/>
              <a:sym typeface="Times New Roman"/>
            </a:endParaRPr>
          </a:p>
        </p:txBody>
      </p:sp>
      <p:sp>
        <p:nvSpPr>
          <p:cNvPr id="201" name="Google Shape;201;p25"/>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202" name="Google Shape;202;p25"/>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75%</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03" name="Google Shape;203;p25"/>
          <p:cNvSpPr/>
          <p:nvPr/>
        </p:nvSpPr>
        <p:spPr>
          <a:xfrm>
            <a:off x="798425" y="33889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5"/>
          <p:cNvSpPr/>
          <p:nvPr/>
        </p:nvSpPr>
        <p:spPr>
          <a:xfrm>
            <a:off x="848675" y="34391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5"/>
          <p:cNvSpPr/>
          <p:nvPr/>
        </p:nvSpPr>
        <p:spPr>
          <a:xfrm>
            <a:off x="848675" y="3439150"/>
            <a:ext cx="917700" cy="917700"/>
          </a:xfrm>
          <a:prstGeom prst="pie">
            <a:avLst>
              <a:gd fmla="val 5798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5"/>
          <p:cNvSpPr/>
          <p:nvPr/>
        </p:nvSpPr>
        <p:spPr>
          <a:xfrm>
            <a:off x="979463" y="35699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5"/>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208" name="Google Shape;208;p25"/>
          <p:cNvSpPr txBox="1"/>
          <p:nvPr/>
        </p:nvSpPr>
        <p:spPr>
          <a:xfrm>
            <a:off x="1076375" y="3762701"/>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75</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09" name="Google Shape;209;p25"/>
          <p:cNvSpPr/>
          <p:nvPr/>
        </p:nvSpPr>
        <p:spPr>
          <a:xfrm>
            <a:off x="2132926" y="33889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5"/>
          <p:cNvSpPr/>
          <p:nvPr/>
        </p:nvSpPr>
        <p:spPr>
          <a:xfrm>
            <a:off x="1952701" y="34391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5"/>
          <p:cNvSpPr/>
          <p:nvPr/>
        </p:nvSpPr>
        <p:spPr>
          <a:xfrm>
            <a:off x="1952688" y="3439150"/>
            <a:ext cx="917700" cy="917700"/>
          </a:xfrm>
          <a:prstGeom prst="pie">
            <a:avLst>
              <a:gd fmla="val 10731005"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5"/>
          <p:cNvSpPr/>
          <p:nvPr/>
        </p:nvSpPr>
        <p:spPr>
          <a:xfrm>
            <a:off x="2083501" y="358970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214" name="Google Shape;214;p25"/>
          <p:cNvSpPr txBox="1"/>
          <p:nvPr/>
        </p:nvSpPr>
        <p:spPr>
          <a:xfrm>
            <a:off x="2192074" y="3762695"/>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15</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15" name="Google Shape;215;p25"/>
          <p:cNvSpPr/>
          <p:nvPr/>
        </p:nvSpPr>
        <p:spPr>
          <a:xfrm>
            <a:off x="3059572" y="340865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216" name="Google Shape;216;p25"/>
          <p:cNvSpPr/>
          <p:nvPr/>
        </p:nvSpPr>
        <p:spPr>
          <a:xfrm>
            <a:off x="3109822" y="34391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p:nvPr/>
        </p:nvSpPr>
        <p:spPr>
          <a:xfrm>
            <a:off x="3109822" y="3458900"/>
            <a:ext cx="917700" cy="917700"/>
          </a:xfrm>
          <a:prstGeom prst="pie">
            <a:avLst>
              <a:gd fmla="val 1083691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5"/>
          <p:cNvSpPr/>
          <p:nvPr/>
        </p:nvSpPr>
        <p:spPr>
          <a:xfrm>
            <a:off x="3240622" y="358970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5"/>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220" name="Google Shape;220;p25"/>
          <p:cNvSpPr txBox="1"/>
          <p:nvPr/>
        </p:nvSpPr>
        <p:spPr>
          <a:xfrm>
            <a:off x="3307767" y="3762695"/>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15%</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442889_edtied2.jpg" id="221" name="Google Shape;221;p25"/>
          <p:cNvPicPr preferRelativeResize="0"/>
          <p:nvPr/>
        </p:nvPicPr>
        <p:blipFill rotWithShape="1">
          <a:blip r:embed="rId4">
            <a:alphaModFix/>
          </a:blip>
          <a:srcRect b="12950" l="40835" r="22818" t="36462"/>
          <a:stretch/>
        </p:blipFill>
        <p:spPr>
          <a:xfrm rot="10800000">
            <a:off x="6240280" y="5276"/>
            <a:ext cx="2898000" cy="2691600"/>
          </a:xfrm>
          <a:prstGeom prst="rtTriangle">
            <a:avLst/>
          </a:prstGeom>
          <a:noFill/>
          <a:ln>
            <a:noFill/>
          </a:ln>
        </p:spPr>
      </p:pic>
      <p:sp>
        <p:nvSpPr>
          <p:cNvPr id="222" name="Google Shape;222;p25"/>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15%</a:t>
            </a:r>
            <a:endParaRPr/>
          </a:p>
          <a:p>
            <a:pPr indent="0" lvl="0" marL="0" rtl="0" algn="l">
              <a:spcBef>
                <a:spcPts val="0"/>
              </a:spcBef>
              <a:spcAft>
                <a:spcPts val="0"/>
              </a:spcAft>
              <a:buNone/>
            </a:pPr>
            <a:r>
              <a:t/>
            </a:r>
            <a:endParaRPr/>
          </a:p>
        </p:txBody>
      </p:sp>
      <p:sp>
        <p:nvSpPr>
          <p:cNvPr id="223" name="Google Shape;223;p25"/>
          <p:cNvSpPr txBox="1"/>
          <p:nvPr/>
        </p:nvSpPr>
        <p:spPr>
          <a:xfrm>
            <a:off x="820350" y="3021000"/>
            <a:ext cx="91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Calibri"/>
                <a:ea typeface="Calibri"/>
                <a:cs typeface="Calibri"/>
                <a:sym typeface="Calibri"/>
              </a:rPr>
              <a:t>Training</a:t>
            </a:r>
            <a:endParaRPr b="1">
              <a:latin typeface="Calibri"/>
              <a:ea typeface="Calibri"/>
              <a:cs typeface="Calibri"/>
              <a:sym typeface="Calibri"/>
            </a:endParaRPr>
          </a:p>
        </p:txBody>
      </p:sp>
      <p:sp>
        <p:nvSpPr>
          <p:cNvPr id="224" name="Google Shape;224;p25"/>
          <p:cNvSpPr txBox="1"/>
          <p:nvPr/>
        </p:nvSpPr>
        <p:spPr>
          <a:xfrm>
            <a:off x="1816625" y="3021000"/>
            <a:ext cx="118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Calibri"/>
                <a:ea typeface="Calibri"/>
                <a:cs typeface="Calibri"/>
                <a:sym typeface="Calibri"/>
              </a:rPr>
              <a:t>Validation</a:t>
            </a:r>
            <a:endParaRPr b="1">
              <a:latin typeface="Calibri"/>
              <a:ea typeface="Calibri"/>
              <a:cs typeface="Calibri"/>
              <a:sym typeface="Calibri"/>
            </a:endParaRPr>
          </a:p>
        </p:txBody>
      </p:sp>
      <p:sp>
        <p:nvSpPr>
          <p:cNvPr id="225" name="Google Shape;225;p25"/>
          <p:cNvSpPr txBox="1"/>
          <p:nvPr/>
        </p:nvSpPr>
        <p:spPr>
          <a:xfrm>
            <a:off x="3209125" y="3021000"/>
            <a:ext cx="10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Calibri"/>
                <a:ea typeface="Calibri"/>
                <a:cs typeface="Calibri"/>
                <a:sym typeface="Calibri"/>
              </a:rPr>
              <a:t>Testing</a:t>
            </a:r>
            <a:endParaRPr b="1">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6"/>
          <p:cNvSpPr txBox="1"/>
          <p:nvPr>
            <p:ph type="title"/>
          </p:nvPr>
        </p:nvSpPr>
        <p:spPr>
          <a:xfrm>
            <a:off x="1141225" y="632800"/>
            <a:ext cx="5609700" cy="598500"/>
          </a:xfrm>
          <a:prstGeom prst="rect">
            <a:avLst/>
          </a:prstGeom>
        </p:spPr>
        <p:txBody>
          <a:bodyPr anchorCtr="0" anchor="ctr" bIns="45700" lIns="91425" spcFirstLastPara="1" rIns="91425" wrap="square" tIns="45700">
            <a:normAutofit/>
          </a:bodyPr>
          <a:lstStyle/>
          <a:p>
            <a:pPr indent="0" lvl="0" marL="0" rtl="0" algn="ctr">
              <a:lnSpc>
                <a:spcPct val="115000"/>
              </a:lnSpc>
              <a:spcBef>
                <a:spcPts val="0"/>
              </a:spcBef>
              <a:spcAft>
                <a:spcPts val="1600"/>
              </a:spcAft>
              <a:buNone/>
            </a:pPr>
            <a:r>
              <a:rPr b="1" lang="en-GB" sz="2500">
                <a:latin typeface="Times New Roman"/>
                <a:ea typeface="Times New Roman"/>
                <a:cs typeface="Times New Roman"/>
                <a:sym typeface="Times New Roman"/>
              </a:rPr>
              <a:t>Word embeddings used for the project</a:t>
            </a:r>
            <a:endParaRPr b="1" sz="2500">
              <a:latin typeface="Times New Roman"/>
              <a:ea typeface="Times New Roman"/>
              <a:cs typeface="Times New Roman"/>
              <a:sym typeface="Times New Roman"/>
            </a:endParaRPr>
          </a:p>
        </p:txBody>
      </p:sp>
      <p:sp>
        <p:nvSpPr>
          <p:cNvPr id="231" name="Google Shape;231;p26"/>
          <p:cNvSpPr txBox="1"/>
          <p:nvPr>
            <p:ph idx="1" type="body"/>
          </p:nvPr>
        </p:nvSpPr>
        <p:spPr>
          <a:xfrm>
            <a:off x="442725" y="1289100"/>
            <a:ext cx="7422300" cy="3450600"/>
          </a:xfrm>
          <a:prstGeom prst="rect">
            <a:avLst/>
          </a:prstGeom>
        </p:spPr>
        <p:txBody>
          <a:bodyPr anchorCtr="0" anchor="t" bIns="45700" lIns="91425" spcFirstLastPara="1" rIns="91425" wrap="square" tIns="45700">
            <a:noAutofit/>
          </a:bodyPr>
          <a:lstStyle/>
          <a:p>
            <a:pPr indent="-323850" lvl="0" marL="457200" rtl="0" algn="l">
              <a:lnSpc>
                <a:spcPct val="90000"/>
              </a:lnSpc>
              <a:spcBef>
                <a:spcPts val="640"/>
              </a:spcBef>
              <a:spcAft>
                <a:spcPts val="0"/>
              </a:spcAft>
              <a:buSzPts val="1500"/>
              <a:buFont typeface="Arial"/>
              <a:buChar char="•"/>
            </a:pPr>
            <a:r>
              <a:rPr lang="en-GB" sz="1500">
                <a:latin typeface="Times New Roman"/>
                <a:ea typeface="Times New Roman"/>
                <a:cs typeface="Times New Roman"/>
                <a:sym typeface="Times New Roman"/>
              </a:rPr>
              <a:t>Word embedding used for the project is </a:t>
            </a:r>
            <a:r>
              <a:rPr lang="en-GB" sz="1500">
                <a:highlight>
                  <a:srgbClr val="FFFFFF"/>
                </a:highlight>
                <a:uFill>
                  <a:noFill/>
                </a:uFill>
                <a:latin typeface="Times New Roman"/>
                <a:ea typeface="Times New Roman"/>
                <a:cs typeface="Times New Roman"/>
                <a:sym typeface="Times New Roman"/>
                <a:hlinkClick r:id="rId3"/>
              </a:rPr>
              <a:t>numberbatch-en-19.08.txt.gz</a:t>
            </a:r>
            <a:endParaRPr sz="1500">
              <a:latin typeface="Times New Roman"/>
              <a:ea typeface="Times New Roman"/>
              <a:cs typeface="Times New Roman"/>
              <a:sym typeface="Times New Roman"/>
            </a:endParaRPr>
          </a:p>
          <a:p>
            <a:pPr indent="-323850" lvl="0" marL="457200" rtl="0" algn="l">
              <a:lnSpc>
                <a:spcPct val="105000"/>
              </a:lnSpc>
              <a:spcBef>
                <a:spcPts val="0"/>
              </a:spcBef>
              <a:spcAft>
                <a:spcPts val="0"/>
              </a:spcAft>
              <a:buSzPts val="1500"/>
              <a:buFont typeface="Times New Roman"/>
              <a:buChar char="•"/>
            </a:pPr>
            <a:r>
              <a:rPr lang="en-GB" sz="1500">
                <a:highlight>
                  <a:srgbClr val="FFFFFF"/>
                </a:highlight>
                <a:latin typeface="Times New Roman"/>
                <a:ea typeface="Times New Roman"/>
                <a:cs typeface="Times New Roman"/>
                <a:sym typeface="Times New Roman"/>
              </a:rPr>
              <a:t>Numberbatch is built using an ensemble that combines data from ConceptNet, word2vec, GloVe, and OpenSubtitles 2016, using a variation on retrofitting. </a:t>
            </a:r>
            <a:endParaRPr sz="1500">
              <a:highlight>
                <a:srgbClr val="FFFFFF"/>
              </a:highlight>
              <a:latin typeface="Times New Roman"/>
              <a:ea typeface="Times New Roman"/>
              <a:cs typeface="Times New Roman"/>
              <a:sym typeface="Times New Roman"/>
            </a:endParaRPr>
          </a:p>
          <a:p>
            <a:pPr indent="-323850" lvl="0" marL="457200" rtl="0" algn="l">
              <a:lnSpc>
                <a:spcPct val="105000"/>
              </a:lnSpc>
              <a:spcBef>
                <a:spcPts val="0"/>
              </a:spcBef>
              <a:spcAft>
                <a:spcPts val="0"/>
              </a:spcAft>
              <a:buSzPts val="1500"/>
              <a:buFont typeface="Times New Roman"/>
              <a:buChar char="•"/>
            </a:pPr>
            <a:r>
              <a:rPr lang="en-GB" sz="1500">
                <a:highlight>
                  <a:srgbClr val="FFFFFF"/>
                </a:highlight>
                <a:latin typeface="Times New Roman"/>
                <a:ea typeface="Times New Roman"/>
                <a:cs typeface="Times New Roman"/>
                <a:sym typeface="Times New Roman"/>
              </a:rPr>
              <a:t>It is described in the paper </a:t>
            </a:r>
            <a:r>
              <a:rPr lang="en-GB" sz="1500">
                <a:highlight>
                  <a:srgbClr val="FFFFFF"/>
                </a:highlight>
                <a:uFill>
                  <a:noFill/>
                </a:uFill>
                <a:latin typeface="Times New Roman"/>
                <a:ea typeface="Times New Roman"/>
                <a:cs typeface="Times New Roman"/>
                <a:sym typeface="Times New Roman"/>
                <a:hlinkClick r:id="rId4"/>
              </a:rPr>
              <a:t>ConceptNet 5.5: An Open Multilingual Graph of General Knowledge</a:t>
            </a:r>
            <a:r>
              <a:rPr lang="en-GB" sz="1500">
                <a:highlight>
                  <a:srgbClr val="FFFFFF"/>
                </a:highlight>
                <a:latin typeface="Times New Roman"/>
                <a:ea typeface="Times New Roman"/>
                <a:cs typeface="Times New Roman"/>
                <a:sym typeface="Times New Roman"/>
              </a:rPr>
              <a:t>, presented at AAAI 2017.</a:t>
            </a:r>
            <a:endParaRPr sz="1500">
              <a:highlight>
                <a:srgbClr val="FFFFFF"/>
              </a:highlight>
              <a:latin typeface="Times New Roman"/>
              <a:ea typeface="Times New Roman"/>
              <a:cs typeface="Times New Roman"/>
              <a:sym typeface="Times New Roman"/>
            </a:endParaRPr>
          </a:p>
          <a:p>
            <a:pPr indent="-323850" lvl="0" marL="457200" rtl="0" algn="l">
              <a:lnSpc>
                <a:spcPct val="105000"/>
              </a:lnSpc>
              <a:spcBef>
                <a:spcPts val="0"/>
              </a:spcBef>
              <a:spcAft>
                <a:spcPts val="0"/>
              </a:spcAft>
              <a:buSzPts val="1500"/>
              <a:buFont typeface="Times New Roman"/>
              <a:buChar char="•"/>
            </a:pPr>
            <a:r>
              <a:rPr lang="en-GB" sz="1500">
                <a:highlight>
                  <a:srgbClr val="FFFFFF"/>
                </a:highlight>
                <a:latin typeface="Times New Roman"/>
                <a:ea typeface="Times New Roman"/>
                <a:cs typeface="Times New Roman"/>
                <a:sym typeface="Times New Roman"/>
              </a:rPr>
              <a:t>Unlike most embeddings, ConceptNet Numberbatch is multilingual from the ground up. Words in different languages share a common semantic space, and that semantic space is informed by all of the languages.</a:t>
            </a:r>
            <a:endParaRPr sz="1500">
              <a:highlight>
                <a:srgbClr val="FFFFFF"/>
              </a:highlight>
              <a:latin typeface="Times New Roman"/>
              <a:ea typeface="Times New Roman"/>
              <a:cs typeface="Times New Roman"/>
              <a:sym typeface="Times New Roman"/>
            </a:endParaRPr>
          </a:p>
          <a:p>
            <a:pPr indent="-323850" lvl="0" marL="457200" rtl="0" algn="l">
              <a:lnSpc>
                <a:spcPct val="105000"/>
              </a:lnSpc>
              <a:spcBef>
                <a:spcPts val="0"/>
              </a:spcBef>
              <a:spcAft>
                <a:spcPts val="0"/>
              </a:spcAft>
              <a:buSzPts val="1500"/>
              <a:buFont typeface="Times New Roman"/>
              <a:buChar char="•"/>
            </a:pPr>
            <a:r>
              <a:rPr lang="en-GB" sz="1500">
                <a:highlight>
                  <a:srgbClr val="FFFFFF"/>
                </a:highlight>
                <a:latin typeface="Times New Roman"/>
                <a:ea typeface="Times New Roman"/>
                <a:cs typeface="Times New Roman"/>
                <a:sym typeface="Times New Roman"/>
              </a:rPr>
              <a:t>ConceptNet Numberbatch can be seen as a replacement for other precomputed embeddings, such as word2vec and GloVe, that do not include the graph style knowledge in ConceptNet.</a:t>
            </a:r>
            <a:endParaRPr sz="1500">
              <a:highlight>
                <a:srgbClr val="FFFFFF"/>
              </a:highlight>
              <a:latin typeface="Times New Roman"/>
              <a:ea typeface="Times New Roman"/>
              <a:cs typeface="Times New Roman"/>
              <a:sym typeface="Times New Roman"/>
            </a:endParaRPr>
          </a:p>
          <a:p>
            <a:pPr indent="-323850" lvl="0" marL="457200" rtl="0" algn="l">
              <a:lnSpc>
                <a:spcPct val="105000"/>
              </a:lnSpc>
              <a:spcBef>
                <a:spcPts val="0"/>
              </a:spcBef>
              <a:spcAft>
                <a:spcPts val="0"/>
              </a:spcAft>
              <a:buSzPts val="1500"/>
              <a:buFont typeface="Times New Roman"/>
              <a:buChar char="•"/>
            </a:pPr>
            <a:r>
              <a:rPr lang="en-GB" sz="1500">
                <a:highlight>
                  <a:srgbClr val="FFFFFF"/>
                </a:highlight>
                <a:latin typeface="Times New Roman"/>
                <a:ea typeface="Times New Roman"/>
                <a:cs typeface="Times New Roman"/>
                <a:sym typeface="Times New Roman"/>
              </a:rPr>
              <a:t>Numberbatch outperforms these datasets on benchmarks of word similarity.</a:t>
            </a:r>
            <a:endParaRPr sz="1500">
              <a:highlight>
                <a:srgbClr val="FFFFFF"/>
              </a:highlight>
              <a:latin typeface="Times New Roman"/>
              <a:ea typeface="Times New Roman"/>
              <a:cs typeface="Times New Roman"/>
              <a:sym typeface="Times New Roman"/>
            </a:endParaRPr>
          </a:p>
          <a:p>
            <a:pPr indent="-323850" lvl="0" marL="457200" rtl="0" algn="l">
              <a:lnSpc>
                <a:spcPct val="105000"/>
              </a:lnSpc>
              <a:spcBef>
                <a:spcPts val="0"/>
              </a:spcBef>
              <a:spcAft>
                <a:spcPts val="0"/>
              </a:spcAft>
              <a:buSzPts val="1500"/>
              <a:buFont typeface="Times New Roman"/>
              <a:buChar char="•"/>
            </a:pPr>
            <a:r>
              <a:rPr lang="en-GB" sz="1500">
                <a:latin typeface="Times New Roman"/>
                <a:ea typeface="Times New Roman"/>
                <a:cs typeface="Times New Roman"/>
                <a:sym typeface="Times New Roman"/>
              </a:rPr>
              <a:t>It’s a combination of many embedding and has by far the largest vocabulary of words more than </a:t>
            </a:r>
            <a:r>
              <a:rPr lang="en-GB" sz="1500">
                <a:latin typeface="Times New Roman"/>
                <a:ea typeface="Times New Roman"/>
                <a:cs typeface="Times New Roman"/>
                <a:sym typeface="Times New Roman"/>
              </a:rPr>
              <a:t>5 million</a:t>
            </a:r>
            <a:r>
              <a:rPr lang="en-GB" sz="1500">
                <a:latin typeface="Times New Roman"/>
                <a:ea typeface="Times New Roman"/>
                <a:cs typeface="Times New Roman"/>
                <a:sym typeface="Times New Roman"/>
              </a:rPr>
              <a:t>.</a:t>
            </a:r>
            <a:endParaRPr sz="1500">
              <a:latin typeface="Times New Roman"/>
              <a:ea typeface="Times New Roman"/>
              <a:cs typeface="Times New Roman"/>
              <a:sym typeface="Times New Roman"/>
            </a:endParaRPr>
          </a:p>
          <a:p>
            <a:pPr indent="0" lvl="0" marL="457200" rtl="0" algn="l">
              <a:lnSpc>
                <a:spcPct val="90000"/>
              </a:lnSpc>
              <a:spcBef>
                <a:spcPts val="640"/>
              </a:spcBef>
              <a:spcAft>
                <a:spcPts val="0"/>
              </a:spcAft>
              <a:buNone/>
            </a:pPr>
            <a:r>
              <a:t/>
            </a:r>
            <a:endParaRPr sz="1500">
              <a:latin typeface="Times New Roman"/>
              <a:ea typeface="Times New Roman"/>
              <a:cs typeface="Times New Roman"/>
              <a:sym typeface="Times New Roman"/>
            </a:endParaRPr>
          </a:p>
        </p:txBody>
      </p:sp>
      <p:sp>
        <p:nvSpPr>
          <p:cNvPr id="232" name="Google Shape;232;p26"/>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pic>
        <p:nvPicPr>
          <p:cNvPr descr="offset_comp_267026.jpg" id="233" name="Google Shape;233;p26"/>
          <p:cNvPicPr preferRelativeResize="0"/>
          <p:nvPr/>
        </p:nvPicPr>
        <p:blipFill rotWithShape="1">
          <a:blip r:embed="rId5">
            <a:alphaModFix/>
          </a:blip>
          <a:srcRect b="8201" l="26515" r="26312" t="26082"/>
          <a:stretch/>
        </p:blipFill>
        <p:spPr>
          <a:xfrm rot="10800000">
            <a:off x="6238025" y="7367"/>
            <a:ext cx="2898000" cy="2691600"/>
          </a:xfrm>
          <a:prstGeom prst="rtTriangl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7"/>
          <p:cNvSpPr txBox="1"/>
          <p:nvPr>
            <p:ph type="title"/>
          </p:nvPr>
        </p:nvSpPr>
        <p:spPr>
          <a:xfrm>
            <a:off x="1297500" y="554400"/>
            <a:ext cx="7038900" cy="75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GB" sz="2500">
                <a:latin typeface="Times New Roman"/>
                <a:ea typeface="Times New Roman"/>
                <a:cs typeface="Times New Roman"/>
                <a:sym typeface="Times New Roman"/>
              </a:rPr>
              <a:t>Contractions used for the project</a:t>
            </a:r>
            <a:r>
              <a:rPr lang="en-GB" sz="2500">
                <a:latin typeface="Times New Roman"/>
                <a:ea typeface="Times New Roman"/>
                <a:cs typeface="Times New Roman"/>
                <a:sym typeface="Times New Roman"/>
              </a:rPr>
              <a:t> </a:t>
            </a:r>
            <a:endParaRPr sz="2500">
              <a:latin typeface="Times New Roman"/>
              <a:ea typeface="Times New Roman"/>
              <a:cs typeface="Times New Roman"/>
              <a:sym typeface="Times New Roman"/>
            </a:endParaRPr>
          </a:p>
        </p:txBody>
      </p:sp>
      <p:sp>
        <p:nvSpPr>
          <p:cNvPr id="239" name="Google Shape;239;p27"/>
          <p:cNvSpPr txBox="1"/>
          <p:nvPr>
            <p:ph idx="1" type="body"/>
          </p:nvPr>
        </p:nvSpPr>
        <p:spPr>
          <a:xfrm>
            <a:off x="520850" y="1567550"/>
            <a:ext cx="8099400" cy="2925000"/>
          </a:xfrm>
          <a:prstGeom prst="rect">
            <a:avLst/>
          </a:prstGeom>
        </p:spPr>
        <p:txBody>
          <a:bodyPr anchorCtr="0" anchor="t" bIns="45700" lIns="91425" spcFirstLastPara="1" rIns="91425" wrap="square" tIns="45700">
            <a:noAutofit/>
          </a:bodyPr>
          <a:lstStyle/>
          <a:p>
            <a:pPr indent="-330200" lvl="0" marL="457200" rtl="0" algn="just">
              <a:spcBef>
                <a:spcPts val="640"/>
              </a:spcBef>
              <a:spcAft>
                <a:spcPts val="0"/>
              </a:spcAft>
              <a:buSzPts val="1600"/>
              <a:buFont typeface="Times New Roman"/>
              <a:buChar char="•"/>
            </a:pPr>
            <a:r>
              <a:rPr lang="en-GB" sz="1600">
                <a:latin typeface="Times New Roman"/>
                <a:ea typeface="Times New Roman"/>
                <a:cs typeface="Times New Roman"/>
                <a:sym typeface="Times New Roman"/>
              </a:rPr>
              <a:t>Contractions are used from the below link</a:t>
            </a:r>
            <a:endParaRPr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GB" sz="1600" u="sng">
                <a:solidFill>
                  <a:schemeClr val="hlink"/>
                </a:solidFill>
                <a:latin typeface="Times New Roman"/>
                <a:ea typeface="Times New Roman"/>
                <a:cs typeface="Times New Roman"/>
                <a:sym typeface="Times New Roman"/>
                <a:hlinkClick r:id="rId3"/>
              </a:rPr>
              <a:t>https://stackoverflow.com/questions/19790188/expanding-english-language-contractions-in-python</a:t>
            </a:r>
            <a:endParaRPr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GB" sz="1600">
                <a:latin typeface="Times New Roman"/>
                <a:ea typeface="Times New Roman"/>
                <a:cs typeface="Times New Roman"/>
                <a:sym typeface="Times New Roman"/>
              </a:rPr>
              <a:t>Contraction are longer form of sentences.</a:t>
            </a:r>
            <a:endParaRPr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GB" sz="1600">
                <a:latin typeface="Times New Roman"/>
                <a:ea typeface="Times New Roman"/>
                <a:cs typeface="Times New Roman"/>
                <a:sym typeface="Times New Roman"/>
              </a:rPr>
              <a:t>For example:</a:t>
            </a:r>
            <a:endParaRPr sz="1600">
              <a:latin typeface="Times New Roman"/>
              <a:ea typeface="Times New Roman"/>
              <a:cs typeface="Times New Roman"/>
              <a:sym typeface="Times New Roman"/>
            </a:endParaRPr>
          </a:p>
          <a:p>
            <a:pPr indent="0" lvl="0" marL="457200" rtl="0" algn="just">
              <a:spcBef>
                <a:spcPts val="640"/>
              </a:spcBef>
              <a:spcAft>
                <a:spcPts val="0"/>
              </a:spcAft>
              <a:buNone/>
            </a:pPr>
            <a:r>
              <a:rPr lang="en-GB" sz="1600">
                <a:latin typeface="Times New Roman"/>
                <a:ea typeface="Times New Roman"/>
                <a:cs typeface="Times New Roman"/>
                <a:sym typeface="Times New Roman"/>
              </a:rPr>
              <a:t>"you'll've": "you shall have / you will have"</a:t>
            </a:r>
            <a:endParaRPr sz="1600">
              <a:latin typeface="Times New Roman"/>
              <a:ea typeface="Times New Roman"/>
              <a:cs typeface="Times New Roman"/>
              <a:sym typeface="Times New Roman"/>
            </a:endParaRPr>
          </a:p>
          <a:p>
            <a:pPr indent="-330200" lvl="0" marL="457200" rtl="0" algn="just">
              <a:spcBef>
                <a:spcPts val="640"/>
              </a:spcBef>
              <a:spcAft>
                <a:spcPts val="0"/>
              </a:spcAft>
              <a:buSzPts val="1600"/>
              <a:buFont typeface="Times New Roman"/>
              <a:buChar char="•"/>
            </a:pPr>
            <a:r>
              <a:rPr lang="en-GB" sz="1600">
                <a:latin typeface="Times New Roman"/>
                <a:ea typeface="Times New Roman"/>
                <a:cs typeface="Times New Roman"/>
                <a:sym typeface="Times New Roman"/>
              </a:rPr>
              <a:t>Contractions or replacement of words with their longer forms is required to have a uniformity and to get accurate results.</a:t>
            </a:r>
            <a:endParaRPr sz="1600">
              <a:latin typeface="Times New Roman"/>
              <a:ea typeface="Times New Roman"/>
              <a:cs typeface="Times New Roman"/>
              <a:sym typeface="Times New Roman"/>
            </a:endParaRPr>
          </a:p>
          <a:p>
            <a:pPr indent="-330200" lvl="0" marL="457200" rtl="0" algn="just">
              <a:spcBef>
                <a:spcPts val="0"/>
              </a:spcBef>
              <a:spcAft>
                <a:spcPts val="0"/>
              </a:spcAft>
              <a:buSzPts val="1600"/>
              <a:buFont typeface="Times New Roman"/>
              <a:buChar char="•"/>
            </a:pPr>
            <a:r>
              <a:rPr lang="en-GB" sz="1600">
                <a:latin typeface="Times New Roman"/>
                <a:ea typeface="Times New Roman"/>
                <a:cs typeface="Times New Roman"/>
                <a:sym typeface="Times New Roman"/>
              </a:rPr>
              <a:t>This is my </a:t>
            </a:r>
            <a:r>
              <a:rPr lang="en-GB" sz="1600">
                <a:latin typeface="Times New Roman"/>
                <a:ea typeface="Times New Roman"/>
                <a:cs typeface="Times New Roman"/>
                <a:sym typeface="Times New Roman"/>
              </a:rPr>
              <a:t>addition</a:t>
            </a:r>
            <a:r>
              <a:rPr lang="en-GB" sz="1600">
                <a:latin typeface="Times New Roman"/>
                <a:ea typeface="Times New Roman"/>
                <a:cs typeface="Times New Roman"/>
                <a:sym typeface="Times New Roman"/>
              </a:rPr>
              <a:t> to the list of contractions after performing EDA on the dataset.</a:t>
            </a:r>
            <a:endParaRPr sz="1600">
              <a:latin typeface="Times New Roman"/>
              <a:ea typeface="Times New Roman"/>
              <a:cs typeface="Times New Roman"/>
              <a:sym typeface="Times New Roman"/>
            </a:endParaRPr>
          </a:p>
          <a:p>
            <a:pPr indent="0" lvl="0" marL="457200" rtl="0" algn="just">
              <a:spcBef>
                <a:spcPts val="640"/>
              </a:spcBef>
              <a:spcAft>
                <a:spcPts val="0"/>
              </a:spcAft>
              <a:buNone/>
            </a:pPr>
            <a:r>
              <a:rPr lang="en-GB" sz="1600">
                <a:latin typeface="Times New Roman"/>
                <a:ea typeface="Times New Roman"/>
                <a:cs typeface="Times New Roman"/>
                <a:sym typeface="Times New Roman"/>
              </a:rPr>
              <a:t>"rec'd": "received"</a:t>
            </a:r>
            <a:endParaRPr sz="1600">
              <a:latin typeface="Times New Roman"/>
              <a:ea typeface="Times New Roman"/>
              <a:cs typeface="Times New Roman"/>
              <a:sym typeface="Times New Roman"/>
            </a:endParaRPr>
          </a:p>
          <a:p>
            <a:pPr indent="0" lvl="0" marL="457200" rtl="0" algn="just">
              <a:spcBef>
                <a:spcPts val="640"/>
              </a:spcBef>
              <a:spcAft>
                <a:spcPts val="0"/>
              </a:spcAft>
              <a:buNone/>
            </a:pPr>
            <a:r>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